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301" r:id="rId2"/>
    <p:sldId id="276" r:id="rId3"/>
    <p:sldId id="302" r:id="rId4"/>
    <p:sldId id="303" r:id="rId5"/>
    <p:sldId id="304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4" r:id="rId16"/>
    <p:sldId id="315" r:id="rId17"/>
    <p:sldId id="316" r:id="rId18"/>
    <p:sldId id="317" r:id="rId19"/>
    <p:sldId id="334" r:id="rId20"/>
    <p:sldId id="319" r:id="rId21"/>
    <p:sldId id="320" r:id="rId22"/>
    <p:sldId id="321" r:id="rId23"/>
    <p:sldId id="322" r:id="rId24"/>
    <p:sldId id="323" r:id="rId25"/>
    <p:sldId id="324" r:id="rId26"/>
    <p:sldId id="335" r:id="rId27"/>
    <p:sldId id="326" r:id="rId28"/>
    <p:sldId id="327" r:id="rId29"/>
    <p:sldId id="328" r:id="rId30"/>
    <p:sldId id="330" r:id="rId31"/>
    <p:sldId id="331" r:id="rId32"/>
    <p:sldId id="332" r:id="rId33"/>
    <p:sldId id="333" r:id="rId34"/>
    <p:sldId id="336" r:id="rId35"/>
  </p:sldIdLst>
  <p:sldSz cx="9906000" cy="6858000" type="A4"/>
  <p:notesSz cx="6807200" cy="99393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66"/>
    <a:srgbClr val="005699"/>
    <a:srgbClr val="4F8ABE"/>
    <a:srgbClr val="D6E9F2"/>
    <a:srgbClr val="0052BE"/>
    <a:srgbClr val="19396B"/>
    <a:srgbClr val="D5938A"/>
    <a:srgbClr val="7E8083"/>
    <a:srgbClr val="8BAEA1"/>
    <a:srgbClr val="F4E2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0711" autoAdjust="0"/>
    <p:restoredTop sz="94660"/>
  </p:normalViewPr>
  <p:slideViewPr>
    <p:cSldViewPr>
      <p:cViewPr varScale="1">
        <p:scale>
          <a:sx n="122" d="100"/>
          <a:sy n="122" d="100"/>
        </p:scale>
        <p:origin x="-1272" y="-84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>
        <p:scale>
          <a:sx n="100" d="100"/>
          <a:sy n="100" d="100"/>
        </p:scale>
        <p:origin x="-1890" y="1158"/>
      </p:cViewPr>
      <p:guideLst>
        <p:guide orient="horz" pos="3131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354909-2177-47AD-BC48-72B423E91588}" type="datetimeFigureOut">
              <a:rPr lang="ko-KR" altLang="en-US" smtClean="0"/>
              <a:pPr/>
              <a:t>2017-05-29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5C92C-942C-42C0-B36B-87713B45D2A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556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69733-B564-4A77-9952-5C49B2AAE15F}" type="datetimeFigureOut">
              <a:rPr lang="ko-KR" altLang="en-US" smtClean="0"/>
              <a:pPr/>
              <a:t>2017-05-29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365548-BF37-4977-BC89-219863EFC6C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308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4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 descr="Untitled-1.png"/>
          <p:cNvPicPr>
            <a:picLocks noChangeAspect="1"/>
          </p:cNvPicPr>
          <p:nvPr userDrawn="1"/>
        </p:nvPicPr>
        <p:blipFill>
          <a:blip r:embed="rId3" cstate="print"/>
          <a:srcRect t="15099" r="29625"/>
          <a:stretch>
            <a:fillRect/>
          </a:stretch>
        </p:blipFill>
        <p:spPr>
          <a:xfrm>
            <a:off x="2936776" y="0"/>
            <a:ext cx="6969224" cy="5822504"/>
          </a:xfrm>
          <a:prstGeom prst="rect">
            <a:avLst/>
          </a:prstGeom>
        </p:spPr>
      </p:pic>
      <p:cxnSp>
        <p:nvCxnSpPr>
          <p:cNvPr id="26" name="직선 연결선 25"/>
          <p:cNvCxnSpPr/>
          <p:nvPr userDrawn="1"/>
        </p:nvCxnSpPr>
        <p:spPr>
          <a:xfrm>
            <a:off x="592585" y="3362742"/>
            <a:ext cx="5872583" cy="0"/>
          </a:xfrm>
          <a:prstGeom prst="line">
            <a:avLst/>
          </a:prstGeom>
          <a:ln w="127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슬라이드 번호 개체 틀 28"/>
          <p:cNvSpPr>
            <a:spLocks noGrp="1"/>
          </p:cNvSpPr>
          <p:nvPr userDrawn="1">
            <p:ph type="sldNum" sz="quarter" idx="12"/>
            <p:custDataLst>
              <p:tags r:id="rId1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592585" y="1120969"/>
            <a:ext cx="5904656" cy="0"/>
          </a:xfrm>
          <a:prstGeom prst="line">
            <a:avLst/>
          </a:prstGeom>
          <a:ln w="5715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 userDrawn="1"/>
        </p:nvSpPr>
        <p:spPr>
          <a:xfrm>
            <a:off x="3300696" y="895072"/>
            <a:ext cx="1008000" cy="216000"/>
          </a:xfrm>
          <a:prstGeom prst="rect">
            <a:avLst/>
          </a:prstGeom>
          <a:solidFill>
            <a:srgbClr val="4F8ABE"/>
          </a:solidFill>
          <a:ln w="5715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/>
          <a:lstStyle/>
          <a:p>
            <a:pPr algn="ctr"/>
            <a:r>
              <a:rPr lang="ko-KR" altLang="en-US" sz="1400" b="1" smtClean="0">
                <a:solidFill>
                  <a:schemeClr val="bg1"/>
                </a:solidFill>
                <a:latin typeface="아리따-돋움(TTF)-Bold" pitchFamily="18" charset="-127"/>
                <a:ea typeface="아리따-돋움(TTF)-Bold" pitchFamily="18" charset="-127"/>
              </a:rPr>
              <a:t>강한상품</a:t>
            </a:r>
            <a:endParaRPr lang="ko-KR" altLang="en-US" sz="1400" b="1" dirty="0">
              <a:solidFill>
                <a:schemeClr val="bg1"/>
              </a:solidFill>
              <a:latin typeface="아리따-돋움(TTF)-Bold" pitchFamily="18" charset="-127"/>
              <a:ea typeface="아리따-돋움(TTF)-Bold" pitchFamily="18" charset="-127"/>
            </a:endParaRPr>
          </a:p>
        </p:txBody>
      </p:sp>
      <p:sp>
        <p:nvSpPr>
          <p:cNvPr id="15" name="직사각형 14"/>
          <p:cNvSpPr/>
          <p:nvPr userDrawn="1"/>
        </p:nvSpPr>
        <p:spPr>
          <a:xfrm>
            <a:off x="4394969" y="895072"/>
            <a:ext cx="1008000" cy="216000"/>
          </a:xfrm>
          <a:prstGeom prst="rect">
            <a:avLst/>
          </a:prstGeom>
          <a:solidFill>
            <a:srgbClr val="4F8ABE"/>
          </a:solidFill>
          <a:ln w="5715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/>
          <a:lstStyle/>
          <a:p>
            <a:pPr algn="ctr"/>
            <a:r>
              <a:rPr lang="ko-KR" altLang="en-US" sz="1400" b="1" dirty="0" err="1" smtClean="0">
                <a:solidFill>
                  <a:schemeClr val="bg1"/>
                </a:solidFill>
                <a:latin typeface="아리따-돋움(TTF)-Bold" pitchFamily="18" charset="-127"/>
                <a:ea typeface="아리따-돋움(TTF)-Bold" pitchFamily="18" charset="-127"/>
              </a:rPr>
              <a:t>소매력</a:t>
            </a:r>
            <a:r>
              <a:rPr lang="ko-KR" altLang="en-US" sz="1400" b="1" dirty="0" smtClean="0">
                <a:solidFill>
                  <a:schemeClr val="bg1"/>
                </a:solidFill>
                <a:latin typeface="아리따-돋움(TTF)-Bold" pitchFamily="18" charset="-127"/>
                <a:ea typeface="아리따-돋움(TTF)-Bold" pitchFamily="18" charset="-127"/>
              </a:rPr>
              <a:t> 강화</a:t>
            </a:r>
            <a:endParaRPr lang="ko-KR" altLang="en-US" sz="1400" b="1" dirty="0">
              <a:solidFill>
                <a:schemeClr val="bg1"/>
              </a:solidFill>
              <a:latin typeface="아리따-돋움(TTF)-Bold" pitchFamily="18" charset="-127"/>
              <a:ea typeface="아리따-돋움(TTF)-Bold" pitchFamily="18" charset="-127"/>
            </a:endParaRPr>
          </a:p>
        </p:txBody>
      </p:sp>
      <p:sp>
        <p:nvSpPr>
          <p:cNvPr id="16" name="직사각형 15"/>
          <p:cNvSpPr/>
          <p:nvPr userDrawn="1"/>
        </p:nvSpPr>
        <p:spPr>
          <a:xfrm>
            <a:off x="5489241" y="895072"/>
            <a:ext cx="1008000" cy="216000"/>
          </a:xfrm>
          <a:prstGeom prst="rect">
            <a:avLst/>
          </a:prstGeom>
          <a:solidFill>
            <a:srgbClr val="4F8ABE"/>
          </a:solidFill>
          <a:ln w="5715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altLang="ko-KR" sz="1400" b="1" dirty="0" smtClean="0">
                <a:solidFill>
                  <a:schemeClr val="bg1"/>
                </a:solidFill>
                <a:latin typeface="아리따-돋움(TTF)-Bold" pitchFamily="18" charset="-127"/>
                <a:ea typeface="아리따-돋움(TTF)-Bold" pitchFamily="18" charset="-127"/>
              </a:rPr>
              <a:t>TCR</a:t>
            </a:r>
            <a:endParaRPr lang="ko-KR" altLang="en-US" sz="1400" b="1" dirty="0">
              <a:solidFill>
                <a:schemeClr val="bg1"/>
              </a:solidFill>
              <a:latin typeface="아리따-돋움(TTF)-Bold" pitchFamily="18" charset="-127"/>
              <a:ea typeface="아리따-돋움(TTF)-Bold" pitchFamily="18" charset="-127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220796" y="6278256"/>
            <a:ext cx="2496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처음처럼  </a:t>
            </a:r>
            <a:r>
              <a:rPr lang="en-US" altLang="ko-KR"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아리따-돋움(TTF)-Light" panose="02020603020101020101" pitchFamily="18" charset="-127"/>
                <a:ea typeface="아리따-돋움(TTF)-Light" panose="02020603020101020101" pitchFamily="18" charset="-127"/>
              </a:rPr>
              <a:t>Back to Basics</a:t>
            </a:r>
            <a:endParaRPr lang="ko-KR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아리따-돋움(TTF)-Light" panose="02020603020101020101" pitchFamily="18" charset="-127"/>
              <a:ea typeface="아리따-돋움(TTF)-Light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85" y="692867"/>
            <a:ext cx="2090324" cy="2022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 userDrawn="1"/>
        </p:nvCxnSpPr>
        <p:spPr>
          <a:xfrm>
            <a:off x="236476" y="0"/>
            <a:ext cx="9433048" cy="0"/>
          </a:xfrm>
          <a:prstGeom prst="line">
            <a:avLst/>
          </a:prstGeom>
          <a:ln w="5715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 userDrawn="1"/>
        </p:nvCxnSpPr>
        <p:spPr>
          <a:xfrm>
            <a:off x="200472" y="980728"/>
            <a:ext cx="9505056" cy="0"/>
          </a:xfrm>
          <a:prstGeom prst="line">
            <a:avLst/>
          </a:prstGeom>
          <a:ln w="127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 userDrawn="1"/>
        </p:nvCxnSpPr>
        <p:spPr>
          <a:xfrm>
            <a:off x="200472" y="6525344"/>
            <a:ext cx="9505056" cy="0"/>
          </a:xfrm>
          <a:prstGeom prst="line">
            <a:avLst/>
          </a:prstGeom>
          <a:ln w="127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슬라이드 번호 개체 틀 28"/>
          <p:cNvSpPr>
            <a:spLocks noGrp="1"/>
          </p:cNvSpPr>
          <p:nvPr userDrawn="1">
            <p:ph type="sldNum" sz="quarter" idx="12"/>
            <p:custDataLst>
              <p:tags r:id="rId1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15" name="직사각형 14"/>
          <p:cNvSpPr/>
          <p:nvPr userDrawn="1"/>
        </p:nvSpPr>
        <p:spPr>
          <a:xfrm>
            <a:off x="7221336" y="-3001"/>
            <a:ext cx="756000" cy="144000"/>
          </a:xfrm>
          <a:prstGeom prst="rect">
            <a:avLst/>
          </a:prstGeom>
          <a:solidFill>
            <a:srgbClr val="4F8ABE"/>
          </a:solidFill>
          <a:ln w="5715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/>
          <a:lstStyle/>
          <a:p>
            <a:pPr algn="ctr"/>
            <a:r>
              <a:rPr lang="ko-KR" altLang="en-US" sz="1000" b="1" smtClean="0">
                <a:solidFill>
                  <a:schemeClr val="bg1"/>
                </a:solidFill>
                <a:latin typeface="아리따-돋움(TTF)-Bold" pitchFamily="18" charset="-127"/>
                <a:ea typeface="아리따-돋움(TTF)-Bold" pitchFamily="18" charset="-127"/>
              </a:rPr>
              <a:t>강한상품</a:t>
            </a:r>
            <a:endParaRPr lang="ko-KR" altLang="en-US" sz="1000" b="1" dirty="0">
              <a:solidFill>
                <a:schemeClr val="bg1"/>
              </a:solidFill>
              <a:latin typeface="아리따-돋움(TTF)-Bold" pitchFamily="18" charset="-127"/>
              <a:ea typeface="아리따-돋움(TTF)-Bold" pitchFamily="18" charset="-127"/>
            </a:endParaRPr>
          </a:p>
        </p:txBody>
      </p:sp>
      <p:sp>
        <p:nvSpPr>
          <p:cNvPr id="16" name="직사각형 15"/>
          <p:cNvSpPr/>
          <p:nvPr userDrawn="1"/>
        </p:nvSpPr>
        <p:spPr>
          <a:xfrm>
            <a:off x="8058953" y="-3001"/>
            <a:ext cx="756000" cy="144000"/>
          </a:xfrm>
          <a:prstGeom prst="rect">
            <a:avLst/>
          </a:prstGeom>
          <a:solidFill>
            <a:srgbClr val="4F8ABE"/>
          </a:solidFill>
          <a:ln w="5715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/>
          <a:lstStyle/>
          <a:p>
            <a:pPr algn="ctr"/>
            <a:r>
              <a:rPr lang="ko-KR" altLang="en-US" sz="1000" b="1" dirty="0" err="1" smtClean="0">
                <a:solidFill>
                  <a:schemeClr val="bg1"/>
                </a:solidFill>
                <a:latin typeface="아리따-돋움(TTF)-Bold" pitchFamily="18" charset="-127"/>
                <a:ea typeface="아리따-돋움(TTF)-Bold" pitchFamily="18" charset="-127"/>
              </a:rPr>
              <a:t>소매력</a:t>
            </a:r>
            <a:r>
              <a:rPr lang="ko-KR" altLang="en-US" sz="1000" b="1" dirty="0" smtClean="0">
                <a:solidFill>
                  <a:schemeClr val="bg1"/>
                </a:solidFill>
                <a:latin typeface="아리따-돋움(TTF)-Bold" pitchFamily="18" charset="-127"/>
                <a:ea typeface="아리따-돋움(TTF)-Bold" pitchFamily="18" charset="-127"/>
              </a:rPr>
              <a:t> 강화</a:t>
            </a:r>
            <a:endParaRPr lang="ko-KR" altLang="en-US" sz="1000" b="1" dirty="0">
              <a:solidFill>
                <a:schemeClr val="bg1"/>
              </a:solidFill>
              <a:latin typeface="아리따-돋움(TTF)-Bold" pitchFamily="18" charset="-127"/>
              <a:ea typeface="아리따-돋움(TTF)-Bold" pitchFamily="18" charset="-127"/>
            </a:endParaRPr>
          </a:p>
        </p:txBody>
      </p:sp>
      <p:sp>
        <p:nvSpPr>
          <p:cNvPr id="17" name="직사각형 16"/>
          <p:cNvSpPr/>
          <p:nvPr userDrawn="1"/>
        </p:nvSpPr>
        <p:spPr>
          <a:xfrm>
            <a:off x="8896570" y="-3001"/>
            <a:ext cx="756000" cy="144000"/>
          </a:xfrm>
          <a:prstGeom prst="rect">
            <a:avLst/>
          </a:prstGeom>
          <a:solidFill>
            <a:srgbClr val="4F8ABE"/>
          </a:solidFill>
          <a:ln w="5715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altLang="ko-KR" sz="1000" b="1" dirty="0" smtClean="0">
                <a:solidFill>
                  <a:schemeClr val="bg1"/>
                </a:solidFill>
                <a:latin typeface="아리따-돋움(TTF)-Bold" pitchFamily="18" charset="-127"/>
                <a:ea typeface="아리따-돋움(TTF)-Bold" pitchFamily="18" charset="-127"/>
              </a:rPr>
              <a:t>TCR</a:t>
            </a:r>
            <a:endParaRPr lang="ko-KR" altLang="en-US" sz="1000" b="1" dirty="0">
              <a:solidFill>
                <a:schemeClr val="bg1"/>
              </a:solidFill>
              <a:latin typeface="아리따-돋움(TTF)-Bold" pitchFamily="18" charset="-127"/>
              <a:ea typeface="아리따-돋움(TTF)-Bold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528" y="6574133"/>
            <a:ext cx="1296000" cy="12536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72" y="6574133"/>
            <a:ext cx="1499616" cy="131064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슬라이드 번호 개체 틀 28"/>
          <p:cNvSpPr>
            <a:spLocks noGrp="1"/>
          </p:cNvSpPr>
          <p:nvPr userDrawn="1">
            <p:ph type="sldNum" sz="quarter" idx="4"/>
            <p:custDataLst>
              <p:tags r:id="rId4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</p:sldLayoutIdLst>
  <p:hf hdr="0" ftr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5" Type="http://schemas.openxmlformats.org/officeDocument/2006/relationships/image" Target="../media/image17.png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5" Type="http://schemas.openxmlformats.org/officeDocument/2006/relationships/image" Target="../media/image19.png"/><Relationship Id="rId4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5" Type="http://schemas.openxmlformats.org/officeDocument/2006/relationships/image" Target="../media/image19.png"/><Relationship Id="rId4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tags" Target="../tags/tag76.xml"/><Relationship Id="rId5" Type="http://schemas.openxmlformats.org/officeDocument/2006/relationships/image" Target="../media/image20.png"/><Relationship Id="rId4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5" Type="http://schemas.openxmlformats.org/officeDocument/2006/relationships/image" Target="../media/image20.png"/><Relationship Id="rId4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Relationship Id="rId5" Type="http://schemas.openxmlformats.org/officeDocument/2006/relationships/image" Target="../media/image2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5" Type="http://schemas.openxmlformats.org/officeDocument/2006/relationships/image" Target="../media/image22.png"/><Relationship Id="rId4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5" Type="http://schemas.openxmlformats.org/officeDocument/2006/relationships/image" Target="../media/image22.png"/><Relationship Id="rId4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5" Type="http://schemas.openxmlformats.org/officeDocument/2006/relationships/image" Target="../media/image23.png"/><Relationship Id="rId4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tags" Target="../tags/tag96.xml"/><Relationship Id="rId2" Type="http://schemas.openxmlformats.org/officeDocument/2006/relationships/tags" Target="../tags/tag95.xml"/><Relationship Id="rId1" Type="http://schemas.openxmlformats.org/officeDocument/2006/relationships/tags" Target="../tags/tag94.xml"/><Relationship Id="rId5" Type="http://schemas.openxmlformats.org/officeDocument/2006/relationships/image" Target="../media/image24.png"/><Relationship Id="rId4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ctangle 33"/>
          <p:cNvSpPr>
            <a:spLocks noChangeArrowheads="1"/>
          </p:cNvSpPr>
          <p:nvPr/>
        </p:nvSpPr>
        <p:spPr bwMode="auto">
          <a:xfrm>
            <a:off x="1728242" y="3158597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조회 인기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4" name="Rectangle 33"/>
          <p:cNvSpPr>
            <a:spLocks noChangeArrowheads="1"/>
          </p:cNvSpPr>
          <p:nvPr/>
        </p:nvSpPr>
        <p:spPr bwMode="auto">
          <a:xfrm>
            <a:off x="1928664" y="4413424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전사 구매 인기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3" name="Rectangle 33"/>
          <p:cNvSpPr>
            <a:spLocks noChangeArrowheads="1"/>
          </p:cNvSpPr>
          <p:nvPr/>
        </p:nvSpPr>
        <p:spPr bwMode="auto">
          <a:xfrm>
            <a:off x="1856656" y="4206319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연령</a:t>
            </a:r>
            <a:r>
              <a:rPr lang="en-US" altLang="ko-KR" sz="800" b="0" dirty="0" smtClean="0">
                <a:ea typeface="아리따-돋움(TTF)-Medium"/>
              </a:rPr>
              <a:t>*</a:t>
            </a:r>
            <a:r>
              <a:rPr lang="ko-KR" altLang="en-US" sz="800" b="0" dirty="0" smtClean="0">
                <a:ea typeface="아리따-돋움(TTF)-Medium"/>
              </a:rPr>
              <a:t>성별 구매 인기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2" name="Rectangle 33"/>
          <p:cNvSpPr>
            <a:spLocks noChangeArrowheads="1"/>
          </p:cNvSpPr>
          <p:nvPr/>
        </p:nvSpPr>
        <p:spPr bwMode="auto">
          <a:xfrm>
            <a:off x="1784648" y="4007029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</a:t>
            </a:r>
            <a:r>
              <a:rPr lang="ko-KR" altLang="en-US" sz="800" dirty="0" smtClean="0">
                <a:ea typeface="아리따-돋움(TTF)-Medium"/>
              </a:rPr>
              <a:t>전</a:t>
            </a:r>
            <a:r>
              <a:rPr lang="ko-KR" altLang="en-US" sz="800" dirty="0">
                <a:ea typeface="아리따-돋움(TTF)-Medium"/>
              </a:rPr>
              <a:t>사</a:t>
            </a:r>
            <a:r>
              <a:rPr lang="ko-KR" altLang="en-US" sz="800" b="0" dirty="0" smtClean="0">
                <a:ea typeface="아리따-돋움(TTF)-Medium"/>
              </a:rPr>
              <a:t> </a:t>
            </a:r>
            <a:r>
              <a:rPr lang="en-US" altLang="ko-KR" sz="800" b="0" dirty="0" smtClean="0">
                <a:ea typeface="아리따-돋움(TTF)-Medium"/>
              </a:rPr>
              <a:t>Most </a:t>
            </a:r>
            <a:r>
              <a:rPr lang="ko-KR" altLang="en-US" sz="800" b="0" dirty="0" smtClean="0">
                <a:ea typeface="아리따-돋움(TTF)-Medium"/>
              </a:rPr>
              <a:t>구매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1" name="Rectangle 33"/>
          <p:cNvSpPr>
            <a:spLocks noChangeArrowheads="1"/>
          </p:cNvSpPr>
          <p:nvPr/>
        </p:nvSpPr>
        <p:spPr bwMode="auto">
          <a:xfrm>
            <a:off x="1728270" y="3815554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</a:t>
            </a:r>
            <a:r>
              <a:rPr lang="en-US" altLang="ko-KR" sz="800" b="0" dirty="0" smtClean="0">
                <a:ea typeface="아리따-돋움(TTF)-Medium"/>
              </a:rPr>
              <a:t>AP</a:t>
            </a:r>
            <a:r>
              <a:rPr lang="ko-KR" altLang="en-US" sz="800" b="0" dirty="0" smtClean="0">
                <a:ea typeface="아리따-돋움(TTF)-Medium"/>
              </a:rPr>
              <a:t>몰 </a:t>
            </a:r>
            <a:r>
              <a:rPr lang="en-US" altLang="ko-KR" sz="800" b="0" dirty="0" smtClean="0">
                <a:ea typeface="아리따-돋움(TTF)-Medium"/>
              </a:rPr>
              <a:t>Most </a:t>
            </a:r>
            <a:r>
              <a:rPr lang="ko-KR" altLang="en-US" sz="800" b="0" dirty="0" smtClean="0">
                <a:ea typeface="아리따-돋움(TTF)-Medium"/>
              </a:rPr>
              <a:t>구매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0" name="Rectangle 33"/>
          <p:cNvSpPr>
            <a:spLocks noChangeArrowheads="1"/>
          </p:cNvSpPr>
          <p:nvPr/>
        </p:nvSpPr>
        <p:spPr bwMode="auto">
          <a:xfrm>
            <a:off x="1681380" y="3630790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</a:t>
            </a:r>
            <a:r>
              <a:rPr lang="en-US" altLang="ko-KR" sz="800" b="0" dirty="0" smtClean="0">
                <a:ea typeface="아리따-돋움(TTF)-Medium"/>
              </a:rPr>
              <a:t>Most </a:t>
            </a:r>
            <a:r>
              <a:rPr lang="ko-KR" altLang="en-US" sz="800" b="0" dirty="0" smtClean="0">
                <a:ea typeface="아리따-돋움(TTF)-Medium"/>
              </a:rPr>
              <a:t>조회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0" name="Rectangle 33"/>
          <p:cNvSpPr>
            <a:spLocks noChangeArrowheads="1"/>
          </p:cNvSpPr>
          <p:nvPr/>
        </p:nvSpPr>
        <p:spPr bwMode="auto">
          <a:xfrm>
            <a:off x="1656234" y="4880321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인기 카테고리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92" name="Rectangle 16"/>
          <p:cNvSpPr>
            <a:spLocks noChangeArrowheads="1"/>
          </p:cNvSpPr>
          <p:nvPr/>
        </p:nvSpPr>
        <p:spPr bwMode="auto">
          <a:xfrm>
            <a:off x="3600450" y="6213623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연령</a:t>
            </a:r>
            <a:r>
              <a:rPr lang="en-US" altLang="ko-KR" sz="800" dirty="0" smtClean="0">
                <a:ea typeface="아리따-돋움(TTF)-Medium"/>
              </a:rPr>
              <a:t>*</a:t>
            </a:r>
            <a:r>
              <a:rPr lang="ko-KR" altLang="en-US" sz="800" dirty="0" smtClean="0">
                <a:ea typeface="아리따-돋움(TTF)-Medium"/>
              </a:rPr>
              <a:t>성별 전사 구매 인기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19" name="Rectangle 48"/>
          <p:cNvSpPr>
            <a:spLocks noChangeArrowheads="1"/>
          </p:cNvSpPr>
          <p:nvPr/>
        </p:nvSpPr>
        <p:spPr bwMode="auto">
          <a:xfrm>
            <a:off x="1728242" y="5567928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현 </a:t>
            </a:r>
            <a:r>
              <a:rPr lang="en-US" altLang="ko-KR" sz="800" dirty="0" smtClean="0">
                <a:ea typeface="아리따-돋움(TTF)-Medium"/>
              </a:rPr>
              <a:t>Session </a:t>
            </a:r>
            <a:r>
              <a:rPr lang="ko-KR" altLang="en-US" sz="800" dirty="0" smtClean="0">
                <a:ea typeface="아리따-돋움(TTF)-Medium"/>
              </a:rPr>
              <a:t>인기 브랜드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10" name="Rectangle 48"/>
          <p:cNvSpPr>
            <a:spLocks noChangeArrowheads="1"/>
          </p:cNvSpPr>
          <p:nvPr/>
        </p:nvSpPr>
        <p:spPr bwMode="auto">
          <a:xfrm>
            <a:off x="1664049" y="5376453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인기 브랜드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9" name="Rectangle 48"/>
          <p:cNvSpPr>
            <a:spLocks noChangeArrowheads="1"/>
          </p:cNvSpPr>
          <p:nvPr/>
        </p:nvSpPr>
        <p:spPr bwMode="auto">
          <a:xfrm>
            <a:off x="1712612" y="6213624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최근 인기 </a:t>
            </a:r>
            <a:r>
              <a:rPr lang="ko-KR" altLang="en-US" sz="800" b="0" dirty="0" err="1" smtClean="0">
                <a:ea typeface="아리따-돋움(TTF)-Medium"/>
              </a:rPr>
              <a:t>프로모션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90" name="Rectangle 80"/>
          <p:cNvSpPr>
            <a:spLocks noChangeArrowheads="1"/>
          </p:cNvSpPr>
          <p:nvPr/>
        </p:nvSpPr>
        <p:spPr bwMode="auto">
          <a:xfrm>
            <a:off x="6812186" y="5925057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상품 유형의 구매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2" name="Rectangle 80"/>
          <p:cNvSpPr>
            <a:spLocks noChangeArrowheads="1"/>
          </p:cNvSpPr>
          <p:nvPr/>
        </p:nvSpPr>
        <p:spPr bwMode="auto">
          <a:xfrm>
            <a:off x="6722306" y="5749212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상품 </a:t>
            </a:r>
            <a:r>
              <a:rPr lang="ko-KR" altLang="en-US" sz="800" b="0" smtClean="0">
                <a:ea typeface="아리따-돋움(TTF)-Medium"/>
              </a:rPr>
              <a:t>유형의 조회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1" name="Rectangle 21"/>
          <p:cNvSpPr>
            <a:spLocks noChangeArrowheads="1"/>
          </p:cNvSpPr>
          <p:nvPr/>
        </p:nvSpPr>
        <p:spPr bwMode="auto">
          <a:xfrm>
            <a:off x="5025008" y="5013052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성별</a:t>
            </a:r>
            <a:r>
              <a:rPr lang="en-US" altLang="ko-KR" sz="800" b="0" dirty="0" smtClean="0">
                <a:ea typeface="아리따-돋움(TTF)-Medium"/>
              </a:rPr>
              <a:t>*</a:t>
            </a:r>
            <a:r>
              <a:rPr lang="ko-KR" altLang="en-US" sz="800" b="0" dirty="0" smtClean="0">
                <a:ea typeface="아리따-돋움(TTF)-Medium"/>
              </a:rPr>
              <a:t>연령</a:t>
            </a:r>
            <a:r>
              <a:rPr lang="en-US" altLang="ko-KR" sz="800" b="0" dirty="0" smtClean="0">
                <a:ea typeface="아리따-돋움(TTF)-Medium"/>
              </a:rPr>
              <a:t>,</a:t>
            </a:r>
            <a:r>
              <a:rPr lang="ko-KR" altLang="en-US" sz="800" b="0" dirty="0" smtClean="0">
                <a:ea typeface="아리따-돋움(TTF)-Medium"/>
              </a:rPr>
              <a:t> 가격</a:t>
            </a:r>
            <a:r>
              <a:rPr lang="en-US" altLang="ko-KR" sz="800" b="0" dirty="0" smtClean="0">
                <a:ea typeface="아리따-돋움(TTF)-Medium"/>
              </a:rPr>
              <a:t>/</a:t>
            </a:r>
            <a:r>
              <a:rPr lang="ko-KR" altLang="en-US" sz="800" b="0" dirty="0" smtClean="0">
                <a:ea typeface="아리따-돋움(TTF)-Medium"/>
              </a:rPr>
              <a:t>브랜드 구매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77" name="Rectangle 21"/>
          <p:cNvSpPr>
            <a:spLocks noChangeArrowheads="1"/>
          </p:cNvSpPr>
          <p:nvPr/>
        </p:nvSpPr>
        <p:spPr bwMode="auto">
          <a:xfrm>
            <a:off x="5112646" y="4349230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</a:t>
            </a:r>
            <a:r>
              <a:rPr lang="ko-KR" altLang="en-US" sz="800" b="0" dirty="0" err="1" smtClean="0">
                <a:ea typeface="아리따-돋움(TTF)-Medium"/>
              </a:rPr>
              <a:t>상품카테고리의</a:t>
            </a:r>
            <a:r>
              <a:rPr lang="ko-KR" altLang="en-US" sz="800" b="0" dirty="0" smtClean="0">
                <a:ea typeface="아리따-돋움(TTF)-Medium"/>
              </a:rPr>
              <a:t> 할인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73" name="Rectangle 21"/>
          <p:cNvSpPr>
            <a:spLocks noChangeArrowheads="1"/>
          </p:cNvSpPr>
          <p:nvPr/>
        </p:nvSpPr>
        <p:spPr bwMode="auto">
          <a:xfrm>
            <a:off x="5040610" y="4156895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</a:t>
            </a:r>
            <a:r>
              <a:rPr lang="ko-KR" altLang="en-US" sz="800" b="0" dirty="0" err="1" smtClean="0">
                <a:ea typeface="아리따-돋움(TTF)-Medium"/>
              </a:rPr>
              <a:t>상품카테고리의</a:t>
            </a:r>
            <a:r>
              <a:rPr lang="ko-KR" altLang="en-US" sz="800" b="0" dirty="0" smtClean="0">
                <a:ea typeface="아리따-돋움(TTF)-Medium"/>
              </a:rPr>
              <a:t> 조회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7" name="Rectangle 33"/>
          <p:cNvSpPr>
            <a:spLocks noChangeArrowheads="1"/>
          </p:cNvSpPr>
          <p:nvPr/>
        </p:nvSpPr>
        <p:spPr bwMode="auto">
          <a:xfrm>
            <a:off x="5241032" y="3210132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b="0" dirty="0" smtClean="0">
                <a:ea typeface="아리따-돋움(TTF)-Medium"/>
              </a:rPr>
              <a:t>ALMOST SOLD OUT </a:t>
            </a:r>
            <a:r>
              <a:rPr lang="ko-KR" altLang="en-US" sz="800" b="0" dirty="0" smtClean="0">
                <a:ea typeface="아리따-돋움(TTF)-Medium"/>
              </a:rPr>
              <a:t>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6" name="Rectangle 33"/>
          <p:cNvSpPr>
            <a:spLocks noChangeArrowheads="1"/>
          </p:cNvSpPr>
          <p:nvPr/>
        </p:nvSpPr>
        <p:spPr bwMode="auto">
          <a:xfrm>
            <a:off x="5176605" y="3026011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b="0" dirty="0" smtClean="0">
                <a:ea typeface="아리따-돋움(TTF)-Medium"/>
              </a:rPr>
              <a:t>HOT NEW </a:t>
            </a:r>
            <a:r>
              <a:rPr lang="ko-KR" altLang="en-US" sz="800" b="0" dirty="0" smtClean="0">
                <a:ea typeface="아리따-돋움(TTF)-Medium"/>
              </a:rPr>
              <a:t>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5" name="Rectangle 33"/>
          <p:cNvSpPr>
            <a:spLocks noChangeArrowheads="1"/>
          </p:cNvSpPr>
          <p:nvPr/>
        </p:nvSpPr>
        <p:spPr bwMode="auto">
          <a:xfrm>
            <a:off x="5096576" y="2834050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b="0" dirty="0" smtClean="0">
                <a:ea typeface="아리따-돋움(TTF)-Medium"/>
              </a:rPr>
              <a:t>NEW ARRIVAL </a:t>
            </a:r>
            <a:r>
              <a:rPr lang="ko-KR" altLang="en-US" sz="800" b="0" dirty="0" smtClean="0">
                <a:ea typeface="아리따-돋움(TTF)-Medium"/>
              </a:rPr>
              <a:t>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4" name="Rectangle 33"/>
          <p:cNvSpPr>
            <a:spLocks noChangeArrowheads="1"/>
          </p:cNvSpPr>
          <p:nvPr/>
        </p:nvSpPr>
        <p:spPr bwMode="auto">
          <a:xfrm>
            <a:off x="5025008" y="2642283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b="0" dirty="0" smtClean="0">
                <a:ea typeface="아리따-돋움(TTF)-Medium"/>
              </a:rPr>
              <a:t>ON SALE </a:t>
            </a:r>
            <a:r>
              <a:rPr lang="ko-KR" altLang="en-US" sz="800" b="0" dirty="0" smtClean="0">
                <a:ea typeface="아리따-돋움(TTF)-Medium"/>
              </a:rPr>
              <a:t>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1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3" name="Rectangle 104"/>
          <p:cNvSpPr>
            <a:spLocks noChangeArrowheads="1"/>
          </p:cNvSpPr>
          <p:nvPr/>
        </p:nvSpPr>
        <p:spPr bwMode="auto">
          <a:xfrm>
            <a:off x="7586663" y="2186137"/>
            <a:ext cx="1798637" cy="593104"/>
          </a:xfrm>
          <a:prstGeom prst="rect">
            <a:avLst/>
          </a:prstGeom>
          <a:solidFill>
            <a:srgbClr val="F8F8F8"/>
          </a:solidFill>
          <a:ln w="952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333333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endParaRPr lang="ko-KR" altLang="en-US">
              <a:ea typeface="아리따-돋움(TTF)-Medium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397407" y="3350607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구매 인기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28900" y="3180744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</a:t>
            </a:r>
            <a:r>
              <a:rPr lang="en-US" altLang="ko-KR" sz="800" dirty="0" smtClean="0">
                <a:ea typeface="아리따-돋움(TTF)-Medium"/>
              </a:rPr>
              <a:t>Most </a:t>
            </a:r>
            <a:r>
              <a:rPr lang="ko-KR" altLang="en-US" sz="800" dirty="0" smtClean="0">
                <a:ea typeface="아리따-돋움(TTF)-Medium"/>
              </a:rPr>
              <a:t>구매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275013" y="2998588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</a:t>
            </a:r>
            <a:r>
              <a:rPr lang="en-US" altLang="ko-KR" sz="800" b="0" dirty="0" smtClean="0">
                <a:ea typeface="아리따-돋움(TTF)-Medium"/>
              </a:rPr>
              <a:t>Most </a:t>
            </a:r>
            <a:r>
              <a:rPr lang="ko-KR" altLang="en-US" sz="800" b="0" dirty="0" smtClean="0">
                <a:ea typeface="아리따-돋움(TTF)-Medium"/>
              </a:rPr>
              <a:t>조회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603375" y="4687985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err="1" smtClean="0">
                <a:ea typeface="아리따-돋움(TTF)-Medium"/>
              </a:rPr>
              <a:t>카테고리별</a:t>
            </a:r>
            <a:r>
              <a:rPr lang="ko-KR" altLang="en-US" sz="800" dirty="0" smtClean="0">
                <a:ea typeface="아리따-돋움(TTF)-Medium"/>
              </a:rPr>
              <a:t> 자주 구매한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6" name="Rectangle 16"/>
          <p:cNvSpPr>
            <a:spLocks noChangeArrowheads="1"/>
          </p:cNvSpPr>
          <p:nvPr/>
        </p:nvSpPr>
        <p:spPr bwMode="auto">
          <a:xfrm>
            <a:off x="3495729" y="6014333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</a:t>
            </a:r>
            <a:r>
              <a:rPr lang="en-US" altLang="ko-KR" sz="800" dirty="0" smtClean="0">
                <a:ea typeface="아리따-돋움(TTF)-Medium"/>
              </a:rPr>
              <a:t>Most </a:t>
            </a:r>
            <a:r>
              <a:rPr lang="ko-KR" altLang="en-US" sz="800" dirty="0" smtClean="0">
                <a:ea typeface="아리따-돋움(TTF)-Medium"/>
              </a:rPr>
              <a:t>전사 구매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21" name="Rectangle 21"/>
          <p:cNvSpPr>
            <a:spLocks noChangeArrowheads="1"/>
          </p:cNvSpPr>
          <p:nvPr/>
        </p:nvSpPr>
        <p:spPr bwMode="auto">
          <a:xfrm>
            <a:off x="4954588" y="3974384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</a:t>
            </a:r>
            <a:r>
              <a:rPr lang="ko-KR" altLang="en-US" sz="800" b="0" dirty="0" err="1" smtClean="0">
                <a:ea typeface="아리따-돋움(TTF)-Medium"/>
              </a:rPr>
              <a:t>상품카테고리의</a:t>
            </a:r>
            <a:r>
              <a:rPr lang="ko-KR" altLang="en-US" sz="800" b="0" dirty="0" smtClean="0">
                <a:ea typeface="아리따-돋움(TTF)-Medium"/>
              </a:rPr>
              <a:t> 구매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27" name="Rectangle 33"/>
          <p:cNvSpPr>
            <a:spLocks noChangeArrowheads="1"/>
          </p:cNvSpPr>
          <p:nvPr/>
        </p:nvSpPr>
        <p:spPr bwMode="auto">
          <a:xfrm>
            <a:off x="4956175" y="2462610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b="0" dirty="0" smtClean="0">
                <a:ea typeface="아리따-돋움(TTF)-Medium"/>
              </a:rPr>
              <a:t>BEST SELLER </a:t>
            </a:r>
            <a:r>
              <a:rPr lang="ko-KR" altLang="en-US" sz="800" b="0" dirty="0" smtClean="0">
                <a:ea typeface="아리따-돋움(TTF)-Medium"/>
              </a:rPr>
              <a:t>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28" name="Rectangle 34"/>
          <p:cNvSpPr>
            <a:spLocks noChangeArrowheads="1"/>
          </p:cNvSpPr>
          <p:nvPr/>
        </p:nvSpPr>
        <p:spPr bwMode="auto">
          <a:xfrm>
            <a:off x="4872038" y="2276872"/>
            <a:ext cx="1352550" cy="239713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해당 브랜드 상품</a:t>
            </a:r>
            <a:r>
              <a:rPr lang="ko-KR" altLang="en-US" sz="800" b="0" dirty="0" smtClean="0">
                <a:ea typeface="아리따-돋움(TTF)-Medium"/>
              </a:rPr>
              <a:t> </a:t>
            </a:r>
            <a:r>
              <a:rPr lang="ko-KR" altLang="en-US" sz="800" b="0" dirty="0">
                <a:ea typeface="아리따-돋움(TTF)-Medium"/>
              </a:rPr>
              <a:t>추천</a:t>
            </a:r>
          </a:p>
        </p:txBody>
      </p:sp>
      <p:sp>
        <p:nvSpPr>
          <p:cNvPr id="31" name="Rectangle 45"/>
          <p:cNvSpPr>
            <a:spLocks noChangeArrowheads="1"/>
          </p:cNvSpPr>
          <p:nvPr/>
        </p:nvSpPr>
        <p:spPr bwMode="auto">
          <a:xfrm>
            <a:off x="1603375" y="5192041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상단 브랜드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32" name="Rectangle 47"/>
          <p:cNvSpPr>
            <a:spLocks noChangeArrowheads="1"/>
          </p:cNvSpPr>
          <p:nvPr/>
        </p:nvSpPr>
        <p:spPr bwMode="auto">
          <a:xfrm>
            <a:off x="3424292" y="5819810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</a:t>
            </a:r>
            <a:r>
              <a:rPr lang="en-US" altLang="ko-KR" sz="800" dirty="0" smtClean="0">
                <a:ea typeface="아리따-돋움(TTF)-Medium"/>
              </a:rPr>
              <a:t>Most AP</a:t>
            </a:r>
            <a:r>
              <a:rPr lang="ko-KR" altLang="en-US" sz="800" dirty="0" smtClean="0">
                <a:ea typeface="아리따-돋움(TTF)-Medium"/>
              </a:rPr>
              <a:t>몰 구매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33" name="Rectangle 48"/>
          <p:cNvSpPr>
            <a:spLocks noChangeArrowheads="1"/>
          </p:cNvSpPr>
          <p:nvPr/>
        </p:nvSpPr>
        <p:spPr bwMode="auto">
          <a:xfrm>
            <a:off x="3352854" y="5646773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</a:t>
            </a:r>
            <a:r>
              <a:rPr lang="en-US" altLang="ko-KR" sz="800" b="0" dirty="0" smtClean="0">
                <a:ea typeface="아리따-돋움(TTF)-Medium"/>
              </a:rPr>
              <a:t>Most </a:t>
            </a:r>
            <a:r>
              <a:rPr lang="ko-KR" altLang="en-US" sz="800" b="0" dirty="0" smtClean="0">
                <a:ea typeface="아리따-돋움(TTF)-Medium"/>
              </a:rPr>
              <a:t>조회 상품의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35" name="Rectangle 51"/>
          <p:cNvSpPr>
            <a:spLocks noChangeArrowheads="1"/>
          </p:cNvSpPr>
          <p:nvPr/>
        </p:nvSpPr>
        <p:spPr bwMode="auto">
          <a:xfrm>
            <a:off x="4872038" y="3792931"/>
            <a:ext cx="1352550" cy="239713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카테고리 </a:t>
            </a:r>
            <a:r>
              <a:rPr lang="ko-KR" altLang="en-US" sz="800" b="0" dirty="0">
                <a:ea typeface="아리따-돋움(TTF)-Medium"/>
              </a:rPr>
              <a:t>다른 상품 추천</a:t>
            </a:r>
          </a:p>
        </p:txBody>
      </p:sp>
      <p:sp>
        <p:nvSpPr>
          <p:cNvPr id="36" name="Line 53"/>
          <p:cNvSpPr>
            <a:spLocks noChangeShapeType="1"/>
          </p:cNvSpPr>
          <p:nvPr/>
        </p:nvSpPr>
        <p:spPr bwMode="auto">
          <a:xfrm>
            <a:off x="709613" y="3729186"/>
            <a:ext cx="8934450" cy="0"/>
          </a:xfrm>
          <a:prstGeom prst="line">
            <a:avLst/>
          </a:prstGeom>
          <a:noFill/>
          <a:ln w="15875">
            <a:solidFill>
              <a:srgbClr val="80808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808080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endParaRPr lang="ko-KR" altLang="en-US">
              <a:ea typeface="아리따-돋움(TTF)-Medium"/>
            </a:endParaRPr>
          </a:p>
        </p:txBody>
      </p:sp>
      <p:sp>
        <p:nvSpPr>
          <p:cNvPr id="37" name="Line 54"/>
          <p:cNvSpPr>
            <a:spLocks noChangeShapeType="1"/>
          </p:cNvSpPr>
          <p:nvPr/>
        </p:nvSpPr>
        <p:spPr bwMode="auto">
          <a:xfrm>
            <a:off x="695325" y="4949973"/>
            <a:ext cx="4025900" cy="0"/>
          </a:xfrm>
          <a:prstGeom prst="line">
            <a:avLst/>
          </a:prstGeom>
          <a:noFill/>
          <a:ln w="15875">
            <a:solidFill>
              <a:srgbClr val="80808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808080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endParaRPr lang="ko-KR" altLang="en-US">
              <a:ea typeface="아리따-돋움(TTF)-Medium"/>
            </a:endParaRPr>
          </a:p>
        </p:txBody>
      </p:sp>
      <p:sp>
        <p:nvSpPr>
          <p:cNvPr id="38" name="Rectangle 58"/>
          <p:cNvSpPr>
            <a:spLocks noChangeArrowheads="1"/>
          </p:cNvSpPr>
          <p:nvPr/>
        </p:nvSpPr>
        <p:spPr bwMode="auto">
          <a:xfrm>
            <a:off x="8196263" y="3977448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>
                <a:ea typeface="아리따-돋움(TTF)-Medium"/>
              </a:rPr>
              <a:t>다른 고객 추가로 구매</a:t>
            </a:r>
          </a:p>
        </p:txBody>
      </p:sp>
      <p:sp>
        <p:nvSpPr>
          <p:cNvPr id="39" name="Line 8"/>
          <p:cNvSpPr>
            <a:spLocks noChangeShapeType="1"/>
          </p:cNvSpPr>
          <p:nvPr/>
        </p:nvSpPr>
        <p:spPr bwMode="gray">
          <a:xfrm flipV="1">
            <a:off x="1177925" y="1905148"/>
            <a:ext cx="8361363" cy="3175"/>
          </a:xfrm>
          <a:prstGeom prst="line">
            <a:avLst/>
          </a:prstGeom>
          <a:noFill/>
          <a:ln w="88900">
            <a:solidFill>
              <a:srgbClr val="C0C0C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72000" tIns="72000" rIns="72000" bIns="72000" anchor="ctr"/>
          <a:lstStyle/>
          <a:p>
            <a:pPr>
              <a:defRPr/>
            </a:pPr>
            <a:endParaRPr lang="ko-KR" altLang="en-US">
              <a:ea typeface="아리따-돋움(TTF)-Medium"/>
            </a:endParaRPr>
          </a:p>
        </p:txBody>
      </p:sp>
      <p:sp>
        <p:nvSpPr>
          <p:cNvPr id="40" name="Oval 9"/>
          <p:cNvSpPr>
            <a:spLocks noChangeArrowheads="1"/>
          </p:cNvSpPr>
          <p:nvPr/>
        </p:nvSpPr>
        <p:spPr bwMode="gray">
          <a:xfrm>
            <a:off x="2038350" y="1673373"/>
            <a:ext cx="539750" cy="48260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  <a:defRPr/>
            </a:pPr>
            <a:r>
              <a:rPr lang="ko-KR" altLang="en-US" sz="1200" dirty="0">
                <a:ea typeface="아리따-돋움(TTF)-Medium"/>
              </a:rPr>
              <a:t>메인</a:t>
            </a:r>
          </a:p>
        </p:txBody>
      </p:sp>
      <p:sp>
        <p:nvSpPr>
          <p:cNvPr id="41" name="Oval 10"/>
          <p:cNvSpPr>
            <a:spLocks noChangeArrowheads="1"/>
          </p:cNvSpPr>
          <p:nvPr/>
        </p:nvSpPr>
        <p:spPr bwMode="gray">
          <a:xfrm>
            <a:off x="5302250" y="1673373"/>
            <a:ext cx="539750" cy="48260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  <a:defRPr/>
            </a:pPr>
            <a:r>
              <a:rPr lang="ko-KR" altLang="en-US" sz="1200" dirty="0">
                <a:ea typeface="아리따-돋움(TTF)-Medium"/>
              </a:rPr>
              <a:t>상품</a:t>
            </a:r>
            <a:br>
              <a:rPr lang="ko-KR" altLang="en-US" sz="1200" dirty="0">
                <a:ea typeface="아리따-돋움(TTF)-Medium"/>
              </a:rPr>
            </a:br>
            <a:r>
              <a:rPr lang="ko-KR" altLang="en-US" sz="1200" dirty="0">
                <a:ea typeface="아리따-돋움(TTF)-Medium"/>
              </a:rPr>
              <a:t>상세</a:t>
            </a:r>
          </a:p>
        </p:txBody>
      </p:sp>
      <p:sp>
        <p:nvSpPr>
          <p:cNvPr id="42" name="Oval 11"/>
          <p:cNvSpPr>
            <a:spLocks noChangeArrowheads="1"/>
          </p:cNvSpPr>
          <p:nvPr/>
        </p:nvSpPr>
        <p:spPr bwMode="gray">
          <a:xfrm>
            <a:off x="6902450" y="1674961"/>
            <a:ext cx="539750" cy="48260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  <a:defRPr/>
            </a:pPr>
            <a:r>
              <a:rPr lang="ko-KR" altLang="en-US" sz="1200" dirty="0" err="1">
                <a:ea typeface="아리따-돋움(TTF)-Medium"/>
              </a:rPr>
              <a:t>장바</a:t>
            </a:r>
            <a:r>
              <a:rPr lang="ko-KR" altLang="en-US" sz="1200" dirty="0">
                <a:ea typeface="아리따-돋움(TTF)-Medium"/>
              </a:rPr>
              <a:t/>
            </a:r>
            <a:br>
              <a:rPr lang="ko-KR" altLang="en-US" sz="1200" dirty="0">
                <a:ea typeface="아리따-돋움(TTF)-Medium"/>
              </a:rPr>
            </a:br>
            <a:r>
              <a:rPr lang="ko-KR" altLang="en-US" sz="1200" dirty="0">
                <a:ea typeface="아리따-돋움(TTF)-Medium"/>
              </a:rPr>
              <a:t>구니</a:t>
            </a:r>
          </a:p>
        </p:txBody>
      </p:sp>
      <p:sp>
        <p:nvSpPr>
          <p:cNvPr id="43" name="Oval 12"/>
          <p:cNvSpPr>
            <a:spLocks noChangeArrowheads="1"/>
          </p:cNvSpPr>
          <p:nvPr/>
        </p:nvSpPr>
        <p:spPr bwMode="gray">
          <a:xfrm>
            <a:off x="8497888" y="1674961"/>
            <a:ext cx="539750" cy="48260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  <a:defRPr/>
            </a:pPr>
            <a:r>
              <a:rPr lang="ko-KR" altLang="en-US" sz="1200" dirty="0">
                <a:ea typeface="아리따-돋움(TTF)-Medium"/>
              </a:rPr>
              <a:t>결제</a:t>
            </a:r>
            <a:br>
              <a:rPr lang="ko-KR" altLang="en-US" sz="1200" dirty="0">
                <a:ea typeface="아리따-돋움(TTF)-Medium"/>
              </a:rPr>
            </a:br>
            <a:r>
              <a:rPr lang="ko-KR" altLang="en-US" sz="1200" dirty="0">
                <a:ea typeface="아리따-돋움(TTF)-Medium"/>
              </a:rPr>
              <a:t>완료</a:t>
            </a:r>
          </a:p>
        </p:txBody>
      </p:sp>
      <p:sp>
        <p:nvSpPr>
          <p:cNvPr id="44" name="Oval 15"/>
          <p:cNvSpPr>
            <a:spLocks noChangeArrowheads="1"/>
          </p:cNvSpPr>
          <p:nvPr/>
        </p:nvSpPr>
        <p:spPr bwMode="gray">
          <a:xfrm>
            <a:off x="3621088" y="1673373"/>
            <a:ext cx="539750" cy="48260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  <a:defRPr/>
            </a:pPr>
            <a:r>
              <a:rPr lang="ko-KR" altLang="en-US" sz="1200" dirty="0" err="1">
                <a:ea typeface="아리따-돋움(TTF)-Medium"/>
              </a:rPr>
              <a:t>카테</a:t>
            </a:r>
            <a:r>
              <a:rPr lang="ko-KR" altLang="en-US" sz="1200" dirty="0">
                <a:ea typeface="아리따-돋움(TTF)-Medium"/>
              </a:rPr>
              <a:t/>
            </a:r>
            <a:br>
              <a:rPr lang="ko-KR" altLang="en-US" sz="1200" dirty="0">
                <a:ea typeface="아리따-돋움(TTF)-Medium"/>
              </a:rPr>
            </a:br>
            <a:r>
              <a:rPr lang="ko-KR" altLang="en-US" sz="1200" dirty="0">
                <a:ea typeface="아리따-돋움(TTF)-Medium"/>
              </a:rPr>
              <a:t>고리</a:t>
            </a:r>
          </a:p>
        </p:txBody>
      </p:sp>
      <p:sp>
        <p:nvSpPr>
          <p:cNvPr id="45" name="Text Box 47"/>
          <p:cNvSpPr txBox="1">
            <a:spLocks noChangeArrowheads="1"/>
          </p:cNvSpPr>
          <p:nvPr/>
        </p:nvSpPr>
        <p:spPr bwMode="auto">
          <a:xfrm>
            <a:off x="534988" y="2543323"/>
            <a:ext cx="10382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1pPr>
            <a:lvl2pPr marL="742950" indent="-28575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2pPr>
            <a:lvl3pPr marL="11430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3pPr>
            <a:lvl4pPr marL="16002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4pPr>
            <a:lvl5pPr marL="20574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kumimoji="1" lang="en-US" altLang="ko-KR" sz="1000" i="1" smtClean="0">
                <a:latin typeface="+mn-lt"/>
                <a:ea typeface="아리따-돋움(TTF)-Medium"/>
              </a:rPr>
              <a:t>Not logged</a:t>
            </a:r>
            <a:br>
              <a:rPr kumimoji="1" lang="en-US" altLang="ko-KR" sz="1000" i="1" smtClean="0">
                <a:latin typeface="+mn-lt"/>
                <a:ea typeface="아리따-돋움(TTF)-Medium"/>
              </a:rPr>
            </a:br>
            <a:r>
              <a:rPr kumimoji="1" lang="en-US" altLang="ko-KR" sz="1000" i="1" smtClean="0">
                <a:latin typeface="+mn-lt"/>
                <a:ea typeface="아리따-돋움(TTF)-Medium"/>
              </a:rPr>
              <a:t>&amp;</a:t>
            </a:r>
            <a:br>
              <a:rPr kumimoji="1" lang="en-US" altLang="ko-KR" sz="1000" i="1" smtClean="0">
                <a:latin typeface="+mn-lt"/>
                <a:ea typeface="아리따-돋움(TTF)-Medium"/>
              </a:rPr>
            </a:br>
            <a:r>
              <a:rPr kumimoji="1" lang="en-US" altLang="ko-KR" sz="1000" i="1" smtClean="0">
                <a:latin typeface="+mn-lt"/>
                <a:ea typeface="아리따-돋움(TTF)-Medium"/>
              </a:rPr>
              <a:t>No History</a:t>
            </a:r>
          </a:p>
        </p:txBody>
      </p:sp>
      <p:sp>
        <p:nvSpPr>
          <p:cNvPr id="46" name="Rectangle 62"/>
          <p:cNvSpPr>
            <a:spLocks noChangeArrowheads="1"/>
          </p:cNvSpPr>
          <p:nvPr/>
        </p:nvSpPr>
        <p:spPr bwMode="auto">
          <a:xfrm>
            <a:off x="239713" y="2195661"/>
            <a:ext cx="366712" cy="4257675"/>
          </a:xfrm>
          <a:prstGeom prst="rect">
            <a:avLst/>
          </a:prstGeom>
          <a:solidFill>
            <a:srgbClr val="808080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vert="eaVert" wrap="none" anchor="ctr"/>
          <a:lstStyle/>
          <a:p>
            <a:pPr algn="ctr">
              <a:spcAft>
                <a:spcPct val="15000"/>
              </a:spcAft>
              <a:buClr>
                <a:schemeClr val="tx1"/>
              </a:buClr>
              <a:buFont typeface="Times" pitchFamily="18" charset="0"/>
              <a:buNone/>
              <a:tabLst>
                <a:tab pos="914400" algn="l"/>
                <a:tab pos="7315200" algn="r"/>
              </a:tabLst>
              <a:defRPr/>
            </a:pPr>
            <a:r>
              <a:rPr lang="en-US" altLang="ko-KR" dirty="0" err="1" smtClean="0">
                <a:solidFill>
                  <a:schemeClr val="bg1"/>
                </a:solidFill>
                <a:ea typeface="아리따-돋움(TTF)-Medium"/>
                <a:cs typeface="Arial" pitchFamily="34" charset="0"/>
              </a:rPr>
              <a:t>APmall</a:t>
            </a:r>
            <a:r>
              <a:rPr lang="en-US" altLang="ko-KR" dirty="0" smtClean="0">
                <a:solidFill>
                  <a:schemeClr val="bg1"/>
                </a:solidFill>
                <a:ea typeface="아리따-돋움(TTF)-Medium"/>
                <a:cs typeface="Arial" pitchFamily="34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ea typeface="아리따-돋움(TTF)-Medium"/>
                <a:cs typeface="Arial" pitchFamily="34" charset="0"/>
              </a:rPr>
              <a:t>Recommendation List</a:t>
            </a:r>
          </a:p>
        </p:txBody>
      </p:sp>
      <p:sp>
        <p:nvSpPr>
          <p:cNvPr id="47" name="Text Box 47"/>
          <p:cNvSpPr txBox="1">
            <a:spLocks noChangeArrowheads="1"/>
          </p:cNvSpPr>
          <p:nvPr/>
        </p:nvSpPr>
        <p:spPr bwMode="auto">
          <a:xfrm>
            <a:off x="534988" y="3967311"/>
            <a:ext cx="10382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1pPr>
            <a:lvl2pPr marL="742950" indent="-28575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2pPr>
            <a:lvl3pPr marL="11430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3pPr>
            <a:lvl4pPr marL="16002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4pPr>
            <a:lvl5pPr marL="20574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kumimoji="1" lang="en-US" altLang="ko-KR" sz="1000" i="1" smtClean="0">
                <a:latin typeface="+mn-lt"/>
                <a:ea typeface="아리따-돋움(TTF)-Medium"/>
              </a:rPr>
              <a:t>Not logged</a:t>
            </a:r>
            <a:br>
              <a:rPr kumimoji="1" lang="en-US" altLang="ko-KR" sz="1000" i="1" smtClean="0">
                <a:latin typeface="+mn-lt"/>
                <a:ea typeface="아리따-돋움(TTF)-Medium"/>
              </a:rPr>
            </a:br>
            <a:r>
              <a:rPr kumimoji="1" lang="en-US" altLang="ko-KR" sz="1000" i="1" smtClean="0">
                <a:latin typeface="+mn-lt"/>
                <a:ea typeface="아리따-돋움(TTF)-Medium"/>
              </a:rPr>
              <a:t>&amp;</a:t>
            </a:r>
            <a:br>
              <a:rPr kumimoji="1" lang="en-US" altLang="ko-KR" sz="1000" i="1" smtClean="0">
                <a:latin typeface="+mn-lt"/>
                <a:ea typeface="아리따-돋움(TTF)-Medium"/>
              </a:rPr>
            </a:br>
            <a:r>
              <a:rPr kumimoji="1" lang="en-US" altLang="ko-KR" sz="1000" i="1" smtClean="0">
                <a:latin typeface="+mn-lt"/>
                <a:ea typeface="아리따-돋움(TTF)-Medium"/>
              </a:rPr>
              <a:t>History</a:t>
            </a:r>
          </a:p>
        </p:txBody>
      </p:sp>
      <p:sp>
        <p:nvSpPr>
          <p:cNvPr id="48" name="Text Box 47"/>
          <p:cNvSpPr txBox="1">
            <a:spLocks noChangeArrowheads="1"/>
          </p:cNvSpPr>
          <p:nvPr/>
        </p:nvSpPr>
        <p:spPr bwMode="auto">
          <a:xfrm>
            <a:off x="525463" y="5564336"/>
            <a:ext cx="1038225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1pPr>
            <a:lvl2pPr marL="742950" indent="-28575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2pPr>
            <a:lvl3pPr marL="11430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3pPr>
            <a:lvl4pPr marL="16002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4pPr>
            <a:lvl5pPr marL="20574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kumimoji="1" lang="en-US" altLang="ko-KR" sz="1000" i="1" smtClean="0">
                <a:latin typeface="+mn-lt"/>
                <a:ea typeface="아리따-돋움(TTF)-Medium"/>
              </a:rPr>
              <a:t>Logged</a:t>
            </a:r>
          </a:p>
        </p:txBody>
      </p:sp>
      <p:sp>
        <p:nvSpPr>
          <p:cNvPr id="51" name="Rectangle 77"/>
          <p:cNvSpPr>
            <a:spLocks noChangeArrowheads="1"/>
          </p:cNvSpPr>
          <p:nvPr/>
        </p:nvSpPr>
        <p:spPr bwMode="auto">
          <a:xfrm>
            <a:off x="6527800" y="3785116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>
                <a:ea typeface="아리따-돋움(TTF)-Medium"/>
              </a:rPr>
              <a:t>함께 </a:t>
            </a:r>
            <a:r>
              <a:rPr lang="ko-KR" altLang="en-US" sz="800" dirty="0" smtClean="0">
                <a:ea typeface="아리따-돋움(TTF)-Medium"/>
              </a:rPr>
              <a:t>구매하신 상품 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53" name="Rectangle 79"/>
          <p:cNvSpPr>
            <a:spLocks noChangeArrowheads="1"/>
          </p:cNvSpPr>
          <p:nvPr/>
        </p:nvSpPr>
        <p:spPr bwMode="auto">
          <a:xfrm>
            <a:off x="6527800" y="4101028"/>
            <a:ext cx="1352550" cy="239713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함께 조회하신 상품 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56" name="Rectangle 83"/>
          <p:cNvSpPr>
            <a:spLocks noChangeArrowheads="1"/>
          </p:cNvSpPr>
          <p:nvPr/>
        </p:nvSpPr>
        <p:spPr bwMode="auto">
          <a:xfrm>
            <a:off x="8131175" y="3785116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>
                <a:ea typeface="아리따-돋움(TTF)-Medium"/>
              </a:rPr>
              <a:t>다른 고객 추가로 </a:t>
            </a:r>
            <a:r>
              <a:rPr lang="ko-KR" altLang="en-US" sz="800" dirty="0" smtClean="0">
                <a:ea typeface="아리따-돋움(TTF)-Medium"/>
              </a:rPr>
              <a:t>조</a:t>
            </a:r>
            <a:r>
              <a:rPr lang="ko-KR" altLang="en-US" sz="800" dirty="0">
                <a:ea typeface="아리따-돋움(TTF)-Medium"/>
              </a:rPr>
              <a:t>회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72" name="Rectangle 107"/>
          <p:cNvSpPr>
            <a:spLocks noChangeArrowheads="1"/>
          </p:cNvSpPr>
          <p:nvPr/>
        </p:nvSpPr>
        <p:spPr bwMode="auto">
          <a:xfrm>
            <a:off x="8047038" y="2472832"/>
            <a:ext cx="1258887" cy="2524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추천 시나리오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71" name="Oval 11"/>
          <p:cNvSpPr>
            <a:spLocks noChangeArrowheads="1"/>
          </p:cNvSpPr>
          <p:nvPr/>
        </p:nvSpPr>
        <p:spPr bwMode="gray">
          <a:xfrm>
            <a:off x="7586663" y="2186138"/>
            <a:ext cx="427832" cy="593104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</a:pPr>
            <a:r>
              <a:rPr lang="ko-KR" altLang="en-US" sz="1000" dirty="0">
                <a:ea typeface="아리따-돋움(TTF)-Medium"/>
              </a:rPr>
              <a:t>항목</a:t>
            </a:r>
          </a:p>
          <a:p>
            <a:pPr>
              <a:buClr>
                <a:schemeClr val="accent2"/>
              </a:buClr>
            </a:pPr>
            <a:r>
              <a:rPr lang="ko-KR" altLang="en-US" sz="1000" dirty="0">
                <a:ea typeface="아리따-돋움(TTF)-Medium"/>
              </a:rPr>
              <a:t>설명</a:t>
            </a:r>
          </a:p>
        </p:txBody>
      </p:sp>
      <p:sp>
        <p:nvSpPr>
          <p:cNvPr id="74" name="TextBox 73"/>
          <p:cNvSpPr txBox="1"/>
          <p:nvPr>
            <p:custDataLst>
              <p:tags r:id="rId1"/>
            </p:custDataLst>
          </p:nvPr>
        </p:nvSpPr>
        <p:spPr>
          <a:xfrm>
            <a:off x="372766" y="1146010"/>
            <a:ext cx="9188746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kumimoji="1" lang="en-US" altLang="ko-KR" sz="1400" dirty="0" smtClean="0">
                <a:ea typeface="아리따-돋움(TTF)-Medium"/>
              </a:rPr>
              <a:t>AP</a:t>
            </a:r>
            <a:r>
              <a:rPr kumimoji="1" lang="ko-KR" altLang="en-US" sz="1400" dirty="0" smtClean="0">
                <a:ea typeface="아리따-돋움(TTF)-Medium"/>
              </a:rPr>
              <a:t>몰의 </a:t>
            </a:r>
            <a:r>
              <a:rPr kumimoji="1" lang="ko-KR" altLang="en-US" sz="1400" dirty="0" err="1">
                <a:ea typeface="아리따-돋움(TTF)-Medium"/>
              </a:rPr>
              <a:t>화면별로</a:t>
            </a:r>
            <a:r>
              <a:rPr kumimoji="1" lang="ko-KR" altLang="en-US" sz="1400" dirty="0">
                <a:ea typeface="아리따-돋움(TTF)-Medium"/>
              </a:rPr>
              <a:t> 우선 개발이 필요한 </a:t>
            </a:r>
            <a:r>
              <a:rPr kumimoji="1" lang="ko-KR" altLang="en-US" sz="1400" dirty="0" smtClean="0">
                <a:ea typeface="아리따-돋움(TTF)-Medium"/>
              </a:rPr>
              <a:t>추천 항목은 </a:t>
            </a:r>
            <a:r>
              <a:rPr kumimoji="1" lang="ko-KR" altLang="en-US" sz="1400" dirty="0">
                <a:ea typeface="아리따-돋움(TTF)-Medium"/>
              </a:rPr>
              <a:t>아래와 같으며</a:t>
            </a:r>
            <a:r>
              <a:rPr kumimoji="1" lang="en-US" altLang="ko-KR" sz="1400" dirty="0">
                <a:ea typeface="아리따-돋움(TTF)-Medium"/>
              </a:rPr>
              <a:t>, </a:t>
            </a:r>
            <a:r>
              <a:rPr kumimoji="1" lang="ko-KR" altLang="en-US" sz="1400" dirty="0">
                <a:ea typeface="아리따-돋움(TTF)-Medium"/>
              </a:rPr>
              <a:t>현재 </a:t>
            </a:r>
            <a:r>
              <a:rPr kumimoji="1" lang="ko-KR" altLang="en-US" sz="1400" dirty="0" smtClean="0">
                <a:ea typeface="아리따-돋움(TTF)-Medium"/>
              </a:rPr>
              <a:t>준비 상황을 고려한 차별화 항목으로 구분 했습니다</a:t>
            </a:r>
            <a:r>
              <a:rPr kumimoji="1" lang="en-US" altLang="ko-KR" sz="1400" dirty="0" smtClean="0">
                <a:ea typeface="아리따-돋움(TTF)-Medium"/>
              </a:rPr>
              <a:t>.</a:t>
            </a:r>
            <a:endParaRPr kumimoji="1" lang="ko-KR" altLang="en-US" sz="1400" dirty="0">
              <a:ea typeface="아리따-돋움(TTF)-Medium"/>
            </a:endParaRPr>
          </a:p>
        </p:txBody>
      </p:sp>
      <p:cxnSp>
        <p:nvCxnSpPr>
          <p:cNvPr id="75" name="직선 연결선 74"/>
          <p:cNvCxnSpPr/>
          <p:nvPr/>
        </p:nvCxnSpPr>
        <p:spPr>
          <a:xfrm>
            <a:off x="272480" y="1268760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21"/>
          <p:cNvSpPr>
            <a:spLocks noChangeArrowheads="1"/>
          </p:cNvSpPr>
          <p:nvPr/>
        </p:nvSpPr>
        <p:spPr bwMode="auto">
          <a:xfrm>
            <a:off x="4953000" y="4829392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성별</a:t>
            </a:r>
            <a:r>
              <a:rPr lang="en-US" altLang="ko-KR" sz="800" b="0" dirty="0" smtClean="0">
                <a:ea typeface="아리따-돋움(TTF)-Medium"/>
              </a:rPr>
              <a:t>*</a:t>
            </a:r>
            <a:r>
              <a:rPr lang="ko-KR" altLang="en-US" sz="800" b="0" dirty="0" smtClean="0">
                <a:ea typeface="아리따-돋움(TTF)-Medium"/>
              </a:rPr>
              <a:t>연령</a:t>
            </a:r>
            <a:r>
              <a:rPr lang="en-US" altLang="ko-KR" sz="800" b="0" dirty="0" smtClean="0">
                <a:ea typeface="아리따-돋움(TTF)-Medium"/>
              </a:rPr>
              <a:t>,</a:t>
            </a:r>
            <a:r>
              <a:rPr lang="ko-KR" altLang="en-US" sz="800" b="0" dirty="0" smtClean="0">
                <a:ea typeface="아리따-돋움(TTF)-Medium"/>
              </a:rPr>
              <a:t> 가격</a:t>
            </a:r>
            <a:r>
              <a:rPr lang="en-US" altLang="ko-KR" sz="800" b="0" dirty="0" smtClean="0">
                <a:ea typeface="아리따-돋움(TTF)-Medium"/>
              </a:rPr>
              <a:t>/</a:t>
            </a:r>
            <a:r>
              <a:rPr lang="ko-KR" altLang="en-US" sz="800" b="0" dirty="0" smtClean="0">
                <a:ea typeface="아리따-돋움(TTF)-Medium"/>
              </a:rPr>
              <a:t>브랜드 조회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22" name="Rectangle 22"/>
          <p:cNvSpPr>
            <a:spLocks noChangeArrowheads="1"/>
          </p:cNvSpPr>
          <p:nvPr/>
        </p:nvSpPr>
        <p:spPr bwMode="auto">
          <a:xfrm>
            <a:off x="4864950" y="4637057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>
                <a:ea typeface="아리따-돋움(TTF)-Medium"/>
              </a:rPr>
              <a:t>함께 </a:t>
            </a:r>
            <a:r>
              <a:rPr lang="ko-KR" altLang="en-US" sz="800" dirty="0" smtClean="0">
                <a:ea typeface="아리따-돋움(TTF)-Medium"/>
              </a:rPr>
              <a:t>선택</a:t>
            </a:r>
            <a:r>
              <a:rPr lang="ko-KR" altLang="en-US" sz="800" dirty="0">
                <a:ea typeface="아리따-돋움(TTF)-Medium"/>
              </a:rPr>
              <a:t>한</a:t>
            </a:r>
            <a:r>
              <a:rPr lang="ko-KR" altLang="en-US" sz="800" b="0" dirty="0" smtClean="0">
                <a:ea typeface="아리따-돋움(TTF)-Medium"/>
              </a:rPr>
              <a:t> 상품 추천</a:t>
            </a:r>
            <a:endParaRPr lang="ko-KR" altLang="en-US" sz="800" b="0" dirty="0">
              <a:ea typeface="아리따-돋움(TTF)-Medium"/>
            </a:endParaRPr>
          </a:p>
        </p:txBody>
      </p:sp>
      <p:pic>
        <p:nvPicPr>
          <p:cNvPr id="88" name="Picture 91" descr="star_gold_25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97" y="3673564"/>
            <a:ext cx="204788" cy="20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91" descr="star_gold_25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97" y="3965989"/>
            <a:ext cx="204788" cy="20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91" descr="star_gold_25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2588" y="3665749"/>
            <a:ext cx="204788" cy="20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Rectangle 13"/>
          <p:cNvSpPr>
            <a:spLocks noChangeArrowheads="1"/>
          </p:cNvSpPr>
          <p:nvPr/>
        </p:nvSpPr>
        <p:spPr bwMode="auto">
          <a:xfrm>
            <a:off x="1600708" y="3438454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비슷한 선호도를 가진 사람들</a:t>
            </a:r>
            <a:r>
              <a:rPr lang="en-US" altLang="ko-KR" sz="800" b="0" dirty="0" smtClean="0">
                <a:ea typeface="아리따-돋움(TTF)-Medium"/>
              </a:rPr>
              <a:t>!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4" name="Rectangle 33"/>
          <p:cNvSpPr>
            <a:spLocks noChangeArrowheads="1"/>
          </p:cNvSpPr>
          <p:nvPr/>
        </p:nvSpPr>
        <p:spPr bwMode="auto">
          <a:xfrm>
            <a:off x="1640632" y="2484838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실시간 전체 순위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96" name="Rectangle 13"/>
          <p:cNvSpPr>
            <a:spLocks noChangeArrowheads="1"/>
          </p:cNvSpPr>
          <p:nvPr/>
        </p:nvSpPr>
        <p:spPr bwMode="auto">
          <a:xfrm>
            <a:off x="1600268" y="2300717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err="1" smtClean="0">
                <a:ea typeface="아리따-돋움(TTF)-Medium"/>
              </a:rPr>
              <a:t>실인기</a:t>
            </a:r>
            <a:r>
              <a:rPr lang="ko-KR" altLang="en-US" sz="800" dirty="0" smtClean="0">
                <a:ea typeface="아리따-돋움(TTF)-Medium"/>
              </a:rPr>
              <a:t>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5" name="Rectangle 13"/>
          <p:cNvSpPr>
            <a:spLocks noChangeArrowheads="1"/>
          </p:cNvSpPr>
          <p:nvPr/>
        </p:nvSpPr>
        <p:spPr bwMode="auto">
          <a:xfrm>
            <a:off x="3208766" y="2798231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카테고리 맞춤형 제안</a:t>
            </a:r>
            <a:r>
              <a:rPr lang="en-US" altLang="ko-KR" sz="800" dirty="0" smtClean="0">
                <a:ea typeface="아리따-돋움(TTF)-Medium"/>
              </a:rPr>
              <a:t>!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7" name="Rectangle 80"/>
          <p:cNvSpPr>
            <a:spLocks noChangeArrowheads="1"/>
          </p:cNvSpPr>
          <p:nvPr/>
        </p:nvSpPr>
        <p:spPr bwMode="auto">
          <a:xfrm>
            <a:off x="6632426" y="5549922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smtClean="0">
                <a:ea typeface="아리따-돋움(TTF)-Medium"/>
              </a:rPr>
              <a:t>해당 상품 유형의 신상품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8" name="Rectangle 81"/>
          <p:cNvSpPr>
            <a:spLocks noChangeArrowheads="1"/>
          </p:cNvSpPr>
          <p:nvPr/>
        </p:nvSpPr>
        <p:spPr bwMode="auto">
          <a:xfrm>
            <a:off x="6537176" y="5365772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err="1" smtClean="0">
                <a:ea typeface="아리따-돋움(TTF)-Medium"/>
              </a:rPr>
              <a:t>위시리스트</a:t>
            </a:r>
            <a:r>
              <a:rPr lang="ko-KR" altLang="en-US" sz="800" b="0" dirty="0" smtClean="0">
                <a:ea typeface="아리따-돋움(TTF)-Medium"/>
              </a:rPr>
              <a:t> 이 상품들도</a:t>
            </a:r>
            <a:r>
              <a:rPr lang="en-US" altLang="ko-KR" sz="800" dirty="0">
                <a:ea typeface="아리따-돋움(TTF)-Medium"/>
              </a:rPr>
              <a:t>!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14" name="Rectangle 15"/>
          <p:cNvSpPr>
            <a:spLocks noChangeArrowheads="1"/>
          </p:cNvSpPr>
          <p:nvPr/>
        </p:nvSpPr>
        <p:spPr bwMode="auto">
          <a:xfrm>
            <a:off x="3279897" y="5451784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고객님을 위한 </a:t>
            </a:r>
            <a:r>
              <a:rPr lang="en-US" altLang="ko-KR" sz="800" b="0" dirty="0" smtClean="0">
                <a:ea typeface="아리따-돋움(TTF)-Medium"/>
              </a:rPr>
              <a:t>BEST </a:t>
            </a:r>
            <a:r>
              <a:rPr lang="ko-KR" altLang="en-US" sz="800" b="0" dirty="0" smtClean="0">
                <a:ea typeface="아리따-돋움(TTF)-Medium"/>
              </a:rPr>
              <a:t>상품 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67" name="Rectangle 99"/>
          <p:cNvSpPr>
            <a:spLocks noChangeArrowheads="1"/>
          </p:cNvSpPr>
          <p:nvPr/>
        </p:nvSpPr>
        <p:spPr bwMode="auto">
          <a:xfrm>
            <a:off x="8008938" y="2233363"/>
            <a:ext cx="1258887" cy="252413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추천 영역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78" name="Rectangle 2"/>
          <p:cNvSpPr txBox="1">
            <a:spLocks noChangeArrowheads="1"/>
          </p:cNvSpPr>
          <p:nvPr/>
        </p:nvSpPr>
        <p:spPr>
          <a:xfrm>
            <a:off x="6327775" y="427038"/>
            <a:ext cx="3373438" cy="30480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1400" dirty="0" smtClean="0">
                <a:latin typeface="아리따-돋움(TTF)-Medium" panose="02020603020101020101" pitchFamily="18" charset="-127"/>
                <a:ea typeface="아리따-돋움(TTF)-Bold"/>
              </a:rPr>
              <a:t>3. </a:t>
            </a:r>
            <a:r>
              <a:rPr lang="ko-KR" altLang="en-US" sz="1400" dirty="0" smtClean="0">
                <a:latin typeface="아리따-돋움(TTF)-Medium" panose="02020603020101020101" pitchFamily="18" charset="-127"/>
                <a:ea typeface="아리따-돋움(TTF)-Bold"/>
              </a:rPr>
              <a:t>추천 시나리오 구축</a:t>
            </a:r>
            <a:endParaRPr lang="ko-KR" altLang="en-US" dirty="0" smtClean="0">
              <a:latin typeface="아리따-돋움(TTF)-Medium" panose="02020603020101020101" pitchFamily="18" charset="-127"/>
              <a:ea typeface="아리따-돋움(TTF)-Bold"/>
            </a:endParaRPr>
          </a:p>
        </p:txBody>
      </p:sp>
      <p:sp>
        <p:nvSpPr>
          <p:cNvPr id="79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3.4</a:t>
            </a:r>
            <a:r>
              <a:rPr kumimoji="0" lang="en-US" altLang="ko-KR" sz="20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. </a:t>
            </a:r>
            <a:r>
              <a:rPr kumimoji="0" lang="ko-KR" altLang="en-US" sz="20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 추천 시나리오 구성  </a:t>
            </a:r>
            <a:r>
              <a:rPr kumimoji="0" lang="en-US" altLang="ko-KR" sz="20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-</a:t>
            </a:r>
            <a:r>
              <a:rPr kumimoji="0" lang="en-US" altLang="ko-KR" sz="2000" b="0" i="0" u="none" strike="noStrike" kern="1200" cap="none" spc="-150" normalizeH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 </a:t>
            </a:r>
            <a:r>
              <a:rPr kumimoji="0" lang="en-US" altLang="ko-KR" sz="20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 </a:t>
            </a:r>
            <a:r>
              <a:rPr kumimoji="0" lang="ko-KR" altLang="en-US" sz="20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이용 단계별 </a:t>
            </a:r>
            <a:r>
              <a:rPr lang="ko-KR" altLang="en-US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맞춤 상품 추천 적용</a:t>
            </a:r>
            <a:endParaRPr kumimoji="0" lang="ko-KR" altLang="en-US" sz="2000" b="0" i="0" u="none" strike="noStrike" kern="1200" cap="none" spc="-150" normalizeH="0" baseline="0" noProof="0" dirty="0">
              <a:ln>
                <a:noFill/>
              </a:ln>
              <a:solidFill>
                <a:srgbClr val="19396B"/>
              </a:solidFill>
              <a:effectLst/>
              <a:uLnTx/>
              <a:uFillTx/>
              <a:latin typeface="아리따-돋움(TTF)-Bold" panose="02020603020101020101" pitchFamily="18" charset="-127"/>
              <a:ea typeface="아리따-돋움(TTF)-Bold" panose="02020603020101020101" pitchFamily="18" charset="-127"/>
              <a:cs typeface="+mj-cs"/>
              <a:sym typeface="아리따-돋움(OTF)-Medium"/>
            </a:endParaRPr>
          </a:p>
        </p:txBody>
      </p:sp>
      <p:sp>
        <p:nvSpPr>
          <p:cNvPr id="80" name="Rectangle 50"/>
          <p:cNvSpPr>
            <a:spLocks noChangeArrowheads="1"/>
          </p:cNvSpPr>
          <p:nvPr/>
        </p:nvSpPr>
        <p:spPr bwMode="auto">
          <a:xfrm>
            <a:off x="47625" y="1781938"/>
            <a:ext cx="1274763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atinLnBrk="1">
              <a:lnSpc>
                <a:spcPct val="85000"/>
              </a:lnSpc>
              <a:spcBef>
                <a:spcPct val="10000"/>
              </a:spcBef>
              <a:defRPr/>
            </a:pPr>
            <a:r>
              <a:rPr kumimoji="1" lang="ko-KR" altLang="en-US" sz="1200" i="1" dirty="0">
                <a:ea typeface="아리따-돋움(TTF)-Medium"/>
              </a:rPr>
              <a:t>고객 </a:t>
            </a:r>
            <a:r>
              <a:rPr kumimoji="1" lang="ko-KR" altLang="en-US" sz="1200" i="1" dirty="0" err="1">
                <a:ea typeface="아리따-돋움(TTF)-Medium"/>
              </a:rPr>
              <a:t>구매단계</a:t>
            </a:r>
            <a:endParaRPr kumimoji="1" lang="ko-KR" altLang="en-US" sz="1200" i="1" dirty="0">
              <a:ea typeface="아리따-돋움(TTF)-Medium"/>
            </a:endParaRPr>
          </a:p>
        </p:txBody>
      </p:sp>
      <p:sp>
        <p:nvSpPr>
          <p:cNvPr id="97" name="Rectangle 3"/>
          <p:cNvSpPr>
            <a:spLocks noChangeArrowheads="1"/>
          </p:cNvSpPr>
          <p:nvPr/>
        </p:nvSpPr>
        <p:spPr bwMode="auto">
          <a:xfrm>
            <a:off x="3275425" y="2485044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카테고리 실시간 인기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98" name="Rectangle 13"/>
          <p:cNvSpPr>
            <a:spLocks noChangeArrowheads="1"/>
          </p:cNvSpPr>
          <p:nvPr/>
        </p:nvSpPr>
        <p:spPr bwMode="auto">
          <a:xfrm>
            <a:off x="3209178" y="2284687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dirty="0" err="1" smtClean="0">
                <a:ea typeface="아리따-돋움(TTF)-Medium"/>
              </a:rPr>
              <a:t>GNB</a:t>
            </a:r>
            <a:r>
              <a:rPr lang="en-US" altLang="ko-KR" sz="800" dirty="0" smtClean="0">
                <a:ea typeface="아리따-돋움(TTF)-Medium"/>
              </a:rPr>
              <a:t> </a:t>
            </a:r>
            <a:r>
              <a:rPr lang="ko-KR" altLang="en-US" sz="800" dirty="0" smtClean="0">
                <a:ea typeface="아리따-돋움(TTF)-Medium"/>
              </a:rPr>
              <a:t>카테고리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99" name="Rectangle 48"/>
          <p:cNvSpPr>
            <a:spLocks noChangeArrowheads="1"/>
          </p:cNvSpPr>
          <p:nvPr/>
        </p:nvSpPr>
        <p:spPr bwMode="auto">
          <a:xfrm>
            <a:off x="1640632" y="6037779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최근 구매 브랜드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5" name="Rectangle 15"/>
          <p:cNvSpPr>
            <a:spLocks noChangeArrowheads="1"/>
          </p:cNvSpPr>
          <p:nvPr/>
        </p:nvSpPr>
        <p:spPr bwMode="auto">
          <a:xfrm>
            <a:off x="1603375" y="5855743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상단 </a:t>
            </a:r>
            <a:r>
              <a:rPr lang="ko-KR" altLang="en-US" sz="800" b="0" dirty="0" err="1" smtClean="0">
                <a:ea typeface="아리따-돋움(TTF)-Medium"/>
              </a:rPr>
              <a:t>프로모션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5" name="Rectangle 33"/>
          <p:cNvSpPr>
            <a:spLocks noChangeArrowheads="1"/>
          </p:cNvSpPr>
          <p:nvPr/>
        </p:nvSpPr>
        <p:spPr bwMode="auto">
          <a:xfrm>
            <a:off x="1677861" y="2990567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최근 본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6" name="Rectangle 13"/>
          <p:cNvSpPr>
            <a:spLocks noChangeArrowheads="1"/>
          </p:cNvSpPr>
          <p:nvPr/>
        </p:nvSpPr>
        <p:spPr bwMode="auto">
          <a:xfrm>
            <a:off x="1625002" y="2798231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최근 이 상품에 관심 갖지</a:t>
            </a:r>
            <a:r>
              <a:rPr lang="en-US" altLang="ko-KR" sz="800" b="0" dirty="0" smtClean="0">
                <a:ea typeface="아리따-돋움(TTF)-Medium"/>
              </a:rPr>
              <a:t>?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93" name="Rectangle 85"/>
          <p:cNvSpPr>
            <a:spLocks noChangeArrowheads="1"/>
          </p:cNvSpPr>
          <p:nvPr/>
        </p:nvSpPr>
        <p:spPr bwMode="auto">
          <a:xfrm>
            <a:off x="153591" y="1988840"/>
            <a:ext cx="1343025" cy="446246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  <a:effectLst/>
          <a:extLst/>
        </p:spPr>
        <p:txBody>
          <a:bodyPr wrap="none" lIns="0" tIns="0" rIns="0" bIns="0" anchor="ctr"/>
          <a:lstStyle/>
          <a:p>
            <a:endParaRPr lang="ko-KR" altLang="en-US">
              <a:ea typeface="아리따-돋움(TTF)-Medium"/>
            </a:endParaRPr>
          </a:p>
        </p:txBody>
      </p:sp>
      <p:sp>
        <p:nvSpPr>
          <p:cNvPr id="95" name="Rectangle 76"/>
          <p:cNvSpPr>
            <a:spLocks noChangeArrowheads="1"/>
          </p:cNvSpPr>
          <p:nvPr/>
        </p:nvSpPr>
        <p:spPr bwMode="auto">
          <a:xfrm>
            <a:off x="1403350" y="2132856"/>
            <a:ext cx="8201025" cy="435658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  <a:effectLst/>
          <a:extLst/>
        </p:spPr>
        <p:txBody>
          <a:bodyPr wrap="none" lIns="0" tIns="0" rIns="0" bIns="0" anchor="ctr"/>
          <a:lstStyle/>
          <a:p>
            <a:endParaRPr lang="ko-KR" altLang="en-US">
              <a:ea typeface="아리따-돋움(TTF)-Medium"/>
            </a:endParaRPr>
          </a:p>
        </p:txBody>
      </p:sp>
      <p:sp>
        <p:nvSpPr>
          <p:cNvPr id="101" name="Line 89"/>
          <p:cNvSpPr>
            <a:spLocks noChangeShapeType="1"/>
          </p:cNvSpPr>
          <p:nvPr/>
        </p:nvSpPr>
        <p:spPr bwMode="auto">
          <a:xfrm>
            <a:off x="1458913" y="2624138"/>
            <a:ext cx="0" cy="3592512"/>
          </a:xfrm>
          <a:prstGeom prst="line">
            <a:avLst/>
          </a:prstGeom>
          <a:noFill/>
          <a:ln w="38100">
            <a:solidFill>
              <a:srgbClr val="969696"/>
            </a:solidFill>
            <a:prstDash val="sysDot"/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endParaRPr lang="ko-KR" altLang="en-US">
              <a:ea typeface="아리따-돋움(TTF)-Medium"/>
            </a:endParaRPr>
          </a:p>
        </p:txBody>
      </p:sp>
      <p:sp>
        <p:nvSpPr>
          <p:cNvPr id="102" name="Rectangle 90"/>
          <p:cNvSpPr>
            <a:spLocks noChangeArrowheads="1"/>
          </p:cNvSpPr>
          <p:nvPr/>
        </p:nvSpPr>
        <p:spPr bwMode="auto">
          <a:xfrm>
            <a:off x="1623591" y="2683074"/>
            <a:ext cx="1673225" cy="3482230"/>
          </a:xfrm>
          <a:prstGeom prst="rect">
            <a:avLst/>
          </a:prstGeom>
          <a:solidFill>
            <a:srgbClr val="FFFFCC"/>
          </a:solidFill>
          <a:ln w="9525" algn="ctr">
            <a:solidFill>
              <a:srgbClr val="969696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l">
              <a:spcBef>
                <a:spcPct val="50000"/>
              </a:spcBef>
            </a:pPr>
            <a:r>
              <a:rPr lang="ko-KR" altLang="en-US" dirty="0">
                <a:ea typeface="아리따-돋움(TTF)-Medium"/>
              </a:rPr>
              <a:t>   </a:t>
            </a:r>
            <a:r>
              <a:rPr lang="en-US" altLang="ko-KR" sz="1200" i="1" u="sng" dirty="0" smtClean="0">
                <a:ea typeface="아리따-돋움(TTF)-Medium"/>
              </a:rPr>
              <a:t>“</a:t>
            </a:r>
            <a:r>
              <a:rPr lang="ko-KR" altLang="en-US" sz="1200" i="1" u="sng" dirty="0">
                <a:ea typeface="아리따-돋움(TTF)-Medium"/>
              </a:rPr>
              <a:t>정보 수준별</a:t>
            </a:r>
            <a:r>
              <a:rPr lang="ko-KR" altLang="en-US" sz="1200" i="1" dirty="0">
                <a:ea typeface="아리따-돋움(TTF)-Medium"/>
              </a:rPr>
              <a:t/>
            </a:r>
            <a:br>
              <a:rPr lang="ko-KR" altLang="en-US" sz="1200" i="1" dirty="0">
                <a:ea typeface="아리따-돋움(TTF)-Medium"/>
              </a:rPr>
            </a:br>
            <a:r>
              <a:rPr lang="ko-KR" altLang="en-US" sz="1200" dirty="0">
                <a:ea typeface="아리따-돋움(TTF)-Medium"/>
              </a:rPr>
              <a:t>     </a:t>
            </a:r>
            <a:r>
              <a:rPr lang="ko-KR" altLang="en-US" sz="1200" i="1" u="sng" dirty="0">
                <a:ea typeface="아리따-돋움(TTF)-Medium"/>
              </a:rPr>
              <a:t>개인화 추천 강화</a:t>
            </a:r>
            <a:r>
              <a:rPr lang="en-US" altLang="ko-KR" sz="1200" i="1" u="sng" dirty="0">
                <a:ea typeface="아리따-돋움(TTF)-Medium"/>
              </a:rPr>
              <a:t>”</a:t>
            </a:r>
          </a:p>
          <a:p>
            <a:pPr algn="l">
              <a:spcBef>
                <a:spcPct val="50000"/>
              </a:spcBef>
            </a:pPr>
            <a:endParaRPr lang="ko-KR" altLang="en-US" sz="800" i="1" u="sng" dirty="0">
              <a:ea typeface="아리따-돋움(TTF)-Medium"/>
            </a:endParaRPr>
          </a:p>
          <a:p>
            <a:pPr algn="l">
              <a:spcBef>
                <a:spcPct val="50000"/>
              </a:spcBef>
            </a:pPr>
            <a:r>
              <a:rPr lang="ko-KR" altLang="en-US" sz="1000" b="0" dirty="0">
                <a:ea typeface="아리따-돋움(TTF)-Medium"/>
              </a:rPr>
              <a:t> </a:t>
            </a:r>
            <a:r>
              <a:rPr lang="en-US" altLang="ko-KR" sz="1000" b="0" dirty="0">
                <a:ea typeface="아리따-돋움(TTF)-Medium"/>
              </a:rPr>
              <a:t>- </a:t>
            </a:r>
            <a:r>
              <a:rPr lang="ko-KR" altLang="en-US" sz="1000" b="0" dirty="0" err="1">
                <a:ea typeface="아리따-돋움(TTF)-Medium"/>
              </a:rPr>
              <a:t>정보수집</a:t>
            </a:r>
            <a:r>
              <a:rPr lang="ko-KR" altLang="en-US" sz="1000" b="0" dirty="0">
                <a:ea typeface="아리따-돋움(TTF)-Medium"/>
              </a:rPr>
              <a:t> 불가능 시</a:t>
            </a:r>
            <a:br>
              <a:rPr lang="ko-KR" altLang="en-US" sz="1000" b="0" dirty="0">
                <a:ea typeface="아리따-돋움(TTF)-Medium"/>
              </a:rPr>
            </a:br>
            <a:r>
              <a:rPr lang="ko-KR" altLang="en-US" sz="1000" b="0" dirty="0">
                <a:ea typeface="아리따-돋움(TTF)-Medium"/>
              </a:rPr>
              <a:t>   </a:t>
            </a:r>
            <a:r>
              <a:rPr lang="en-US" altLang="ko-KR" sz="1000" b="0" dirty="0">
                <a:ea typeface="아리따-돋움(TTF)-Medium"/>
              </a:rPr>
              <a:t>: </a:t>
            </a:r>
            <a:r>
              <a:rPr lang="ko-KR" altLang="en-US" sz="1000" dirty="0" smtClean="0">
                <a:ea typeface="아리따-돋움(TTF)-Medium"/>
              </a:rPr>
              <a:t>전</a:t>
            </a:r>
            <a:r>
              <a:rPr lang="ko-KR" altLang="en-US" sz="1000" dirty="0">
                <a:ea typeface="아리따-돋움(TTF)-Medium"/>
              </a:rPr>
              <a:t>체</a:t>
            </a:r>
            <a:r>
              <a:rPr lang="en-US" altLang="ko-KR" sz="1000" b="0" dirty="0" smtClean="0">
                <a:ea typeface="아리따-돋움(TTF)-Medium"/>
              </a:rPr>
              <a:t> </a:t>
            </a:r>
            <a:r>
              <a:rPr lang="ko-KR" altLang="en-US" sz="1000" b="0" dirty="0">
                <a:ea typeface="아리따-돋움(TTF)-Medium"/>
              </a:rPr>
              <a:t>대상 추천 활용</a:t>
            </a:r>
          </a:p>
          <a:p>
            <a:pPr algn="l">
              <a:spcBef>
                <a:spcPct val="50000"/>
              </a:spcBef>
            </a:pPr>
            <a:r>
              <a:rPr lang="en-US" altLang="ko-KR" sz="1000" b="0" dirty="0">
                <a:ea typeface="아리따-돋움(TTF)-Medium"/>
              </a:rPr>
              <a:t> - </a:t>
            </a:r>
            <a:r>
              <a:rPr lang="ko-KR" altLang="en-US" sz="1000" b="0" dirty="0" err="1">
                <a:ea typeface="아리따-돋움(TTF)-Medium"/>
              </a:rPr>
              <a:t>구매이력</a:t>
            </a:r>
            <a:r>
              <a:rPr lang="ko-KR" altLang="en-US" sz="1000" b="0" dirty="0">
                <a:ea typeface="아리따-돋움(TTF)-Medium"/>
              </a:rPr>
              <a:t> 수집 가능 시</a:t>
            </a:r>
            <a:br>
              <a:rPr lang="ko-KR" altLang="en-US" sz="1000" b="0" dirty="0">
                <a:ea typeface="아리따-돋움(TTF)-Medium"/>
              </a:rPr>
            </a:br>
            <a:r>
              <a:rPr lang="en-US" altLang="ko-KR" sz="1000" b="0" dirty="0">
                <a:ea typeface="아리따-돋움(TTF)-Medium"/>
              </a:rPr>
              <a:t>   : </a:t>
            </a:r>
            <a:r>
              <a:rPr lang="ko-KR" altLang="en-US" sz="1000" b="0" dirty="0">
                <a:ea typeface="아리따-돋움(TTF)-Medium"/>
              </a:rPr>
              <a:t>기존 이력 기반 </a:t>
            </a:r>
            <a:br>
              <a:rPr lang="ko-KR" altLang="en-US" sz="1000" b="0" dirty="0">
                <a:ea typeface="아리따-돋움(TTF)-Medium"/>
              </a:rPr>
            </a:br>
            <a:r>
              <a:rPr lang="ko-KR" altLang="en-US" sz="1000" b="0" dirty="0">
                <a:ea typeface="아리따-돋움(TTF)-Medium"/>
              </a:rPr>
              <a:t>     개인화 추천 강화</a:t>
            </a:r>
          </a:p>
          <a:p>
            <a:pPr algn="l">
              <a:spcBef>
                <a:spcPct val="50000"/>
              </a:spcBef>
            </a:pPr>
            <a:r>
              <a:rPr lang="ko-KR" altLang="en-US" sz="1000" b="0" dirty="0">
                <a:ea typeface="아리따-돋움(TTF)-Medium"/>
              </a:rPr>
              <a:t> </a:t>
            </a:r>
            <a:r>
              <a:rPr lang="en-US" altLang="ko-KR" sz="1000" b="0" dirty="0">
                <a:ea typeface="아리따-돋움(TTF)-Medium"/>
              </a:rPr>
              <a:t>- </a:t>
            </a:r>
            <a:r>
              <a:rPr lang="ko-KR" altLang="en-US" sz="1000" b="0" dirty="0">
                <a:ea typeface="아리따-돋움(TTF)-Medium"/>
              </a:rPr>
              <a:t>로그인 시</a:t>
            </a:r>
            <a:br>
              <a:rPr lang="ko-KR" altLang="en-US" sz="1000" b="0" dirty="0">
                <a:ea typeface="아리따-돋움(TTF)-Medium"/>
              </a:rPr>
            </a:br>
            <a:r>
              <a:rPr lang="ko-KR" altLang="en-US" sz="1000" b="0" dirty="0">
                <a:ea typeface="아리따-돋움(TTF)-Medium"/>
              </a:rPr>
              <a:t>   </a:t>
            </a:r>
            <a:r>
              <a:rPr lang="en-US" altLang="ko-KR" sz="1000" b="0" dirty="0">
                <a:ea typeface="아리따-돋움(TTF)-Medium"/>
              </a:rPr>
              <a:t>: </a:t>
            </a:r>
            <a:r>
              <a:rPr lang="ko-KR" altLang="en-US" sz="1000" b="0" dirty="0">
                <a:ea typeface="아리따-돋움(TTF)-Medium"/>
              </a:rPr>
              <a:t>기존 이력 및 고객 특성에</a:t>
            </a:r>
            <a:br>
              <a:rPr lang="ko-KR" altLang="en-US" sz="1000" b="0" dirty="0">
                <a:ea typeface="아리따-돋움(TTF)-Medium"/>
              </a:rPr>
            </a:br>
            <a:r>
              <a:rPr lang="ko-KR" altLang="en-US" sz="1000" b="0" dirty="0">
                <a:ea typeface="아리따-돋움(TTF)-Medium"/>
              </a:rPr>
              <a:t>     </a:t>
            </a:r>
            <a:r>
              <a:rPr lang="ko-KR" altLang="en-US" sz="1000" b="0" dirty="0" smtClean="0">
                <a:ea typeface="아리따-돋움(TTF)-Medium"/>
              </a:rPr>
              <a:t>기반한</a:t>
            </a:r>
            <a:endParaRPr lang="ko-KR" altLang="en-US" sz="1000" b="0" dirty="0">
              <a:ea typeface="아리따-돋움(TTF)-Medium"/>
            </a:endParaRPr>
          </a:p>
        </p:txBody>
      </p:sp>
      <p:sp>
        <p:nvSpPr>
          <p:cNvPr id="103" name="Rectangle 88"/>
          <p:cNvSpPr>
            <a:spLocks noChangeArrowheads="1"/>
          </p:cNvSpPr>
          <p:nvPr/>
        </p:nvSpPr>
        <p:spPr bwMode="auto">
          <a:xfrm>
            <a:off x="4160838" y="2315170"/>
            <a:ext cx="5040634" cy="1236968"/>
          </a:xfrm>
          <a:prstGeom prst="rect">
            <a:avLst/>
          </a:prstGeom>
          <a:solidFill>
            <a:srgbClr val="FFFFCC"/>
          </a:solidFill>
          <a:ln w="9525" algn="ctr">
            <a:solidFill>
              <a:srgbClr val="969696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marL="228600" indent="-228600" algn="l">
              <a:spcBef>
                <a:spcPct val="50000"/>
              </a:spcBef>
            </a:pPr>
            <a:r>
              <a:rPr lang="ko-KR" altLang="en-US" dirty="0">
                <a:ea typeface="아리따-돋움(TTF)-Medium"/>
              </a:rPr>
              <a:t>      </a:t>
            </a:r>
            <a:r>
              <a:rPr lang="en-US" altLang="ko-KR" i="1" u="sng" dirty="0">
                <a:ea typeface="아리따-돋움(TTF)-Medium"/>
              </a:rPr>
              <a:t>“</a:t>
            </a:r>
            <a:r>
              <a:rPr lang="ko-KR" altLang="en-US" sz="1200" i="1" u="sng" dirty="0">
                <a:ea typeface="아리따-돋움(TTF)-Medium"/>
              </a:rPr>
              <a:t>쇼핑 단계별 고객 </a:t>
            </a:r>
            <a:r>
              <a:rPr lang="ko-KR" altLang="en-US" sz="1200" i="1" u="sng" dirty="0" err="1">
                <a:ea typeface="아리따-돋움(TTF)-Medium"/>
              </a:rPr>
              <a:t>구매요인을</a:t>
            </a:r>
            <a:r>
              <a:rPr lang="ko-KR" altLang="en-US" sz="1200" i="1" u="sng" dirty="0">
                <a:ea typeface="아리따-돋움(TTF)-Medium"/>
              </a:rPr>
              <a:t> 고려한 추천 항목 제공</a:t>
            </a:r>
            <a:r>
              <a:rPr lang="en-US" altLang="ko-KR" sz="1200" i="1" u="sng" dirty="0">
                <a:ea typeface="아리따-돋움(TTF)-Medium"/>
              </a:rPr>
              <a:t>”</a:t>
            </a:r>
          </a:p>
          <a:p>
            <a:pPr marL="228600" indent="-228600" algn="l">
              <a:spcBef>
                <a:spcPct val="50000"/>
              </a:spcBef>
            </a:pPr>
            <a:r>
              <a:rPr lang="ko-KR" altLang="en-US" sz="1000" b="0" dirty="0">
                <a:ea typeface="아리따-돋움(TTF)-Medium"/>
              </a:rPr>
              <a:t>  </a:t>
            </a:r>
            <a:r>
              <a:rPr lang="en-US" altLang="ko-KR" sz="1000" b="0" dirty="0">
                <a:ea typeface="아리따-돋움(TTF)-Medium"/>
              </a:rPr>
              <a:t>- </a:t>
            </a:r>
            <a:r>
              <a:rPr lang="ko-KR" altLang="en-US" sz="1000" b="0" dirty="0">
                <a:ea typeface="아리따-돋움(TTF)-Medium"/>
              </a:rPr>
              <a:t>메인</a:t>
            </a:r>
            <a:r>
              <a:rPr lang="en-US" altLang="ko-KR" sz="1000" b="0" dirty="0">
                <a:ea typeface="아리따-돋움(TTF)-Medium"/>
              </a:rPr>
              <a:t>(</a:t>
            </a:r>
            <a:r>
              <a:rPr lang="ko-KR" altLang="en-US" sz="1000" b="0" dirty="0">
                <a:ea typeface="아리따-돋움(TTF)-Medium"/>
              </a:rPr>
              <a:t>고객 관심도 제고</a:t>
            </a:r>
            <a:r>
              <a:rPr lang="en-US" altLang="ko-KR" sz="1000" b="0" dirty="0">
                <a:ea typeface="아리따-돋움(TTF)-Medium"/>
              </a:rPr>
              <a:t>) : </a:t>
            </a:r>
            <a:r>
              <a:rPr lang="ko-KR" altLang="en-US" sz="1000" b="0" dirty="0" smtClean="0">
                <a:ea typeface="아리따-돋움(TTF)-Medium"/>
              </a:rPr>
              <a:t>대표 상품</a:t>
            </a:r>
            <a:r>
              <a:rPr lang="en-US" altLang="ko-KR" sz="1000" b="0" dirty="0">
                <a:ea typeface="아리따-돋움(TTF)-Medium"/>
              </a:rPr>
              <a:t>, </a:t>
            </a:r>
            <a:r>
              <a:rPr lang="ko-KR" altLang="en-US" sz="1000" b="0" dirty="0">
                <a:ea typeface="아리따-돋움(TTF)-Medium"/>
              </a:rPr>
              <a:t>기존 이력 기반 지속성</a:t>
            </a:r>
          </a:p>
          <a:p>
            <a:pPr marL="228600" indent="-228600" algn="l">
              <a:spcBef>
                <a:spcPct val="50000"/>
              </a:spcBef>
            </a:pPr>
            <a:r>
              <a:rPr lang="ko-KR" altLang="en-US" sz="1000" b="0" dirty="0">
                <a:ea typeface="아리따-돋움(TTF)-Medium"/>
              </a:rPr>
              <a:t>  </a:t>
            </a:r>
            <a:r>
              <a:rPr lang="en-US" altLang="ko-KR" sz="1000" b="0" dirty="0">
                <a:ea typeface="아리따-돋움(TTF)-Medium"/>
              </a:rPr>
              <a:t>- </a:t>
            </a:r>
            <a:r>
              <a:rPr lang="ko-KR" altLang="en-US" sz="1000" b="0" dirty="0">
                <a:ea typeface="아리따-돋움(TTF)-Medium"/>
              </a:rPr>
              <a:t>카테고리</a:t>
            </a:r>
            <a:r>
              <a:rPr lang="en-US" altLang="ko-KR" sz="1000" b="0" dirty="0">
                <a:ea typeface="아리따-돋움(TTF)-Medium"/>
              </a:rPr>
              <a:t>(</a:t>
            </a:r>
            <a:r>
              <a:rPr lang="ko-KR" altLang="en-US" sz="1000" b="0" dirty="0">
                <a:ea typeface="아리따-돋움(TTF)-Medium"/>
              </a:rPr>
              <a:t>고객 관심도 제고</a:t>
            </a:r>
            <a:r>
              <a:rPr lang="en-US" altLang="ko-KR" sz="1000" b="0" dirty="0">
                <a:ea typeface="아리따-돋움(TTF)-Medium"/>
              </a:rPr>
              <a:t>) : </a:t>
            </a:r>
            <a:r>
              <a:rPr lang="ko-KR" altLang="en-US" sz="1000" b="0" dirty="0">
                <a:ea typeface="아리따-돋움(TTF)-Medium"/>
              </a:rPr>
              <a:t>카테고리 대표 상품</a:t>
            </a:r>
            <a:r>
              <a:rPr lang="en-US" altLang="ko-KR" sz="1000" b="0" dirty="0">
                <a:ea typeface="아리따-돋움(TTF)-Medium"/>
              </a:rPr>
              <a:t>, </a:t>
            </a:r>
            <a:r>
              <a:rPr lang="ko-KR" altLang="en-US" sz="1000" b="0" dirty="0" err="1" smtClean="0">
                <a:ea typeface="아리따-돋움(TTF)-Medium"/>
              </a:rPr>
              <a:t>상세페이지</a:t>
            </a:r>
            <a:r>
              <a:rPr lang="ko-KR" altLang="en-US" sz="1000" b="0" dirty="0" smtClean="0">
                <a:ea typeface="아리따-돋움(TTF)-Medium"/>
              </a:rPr>
              <a:t> </a:t>
            </a:r>
            <a:r>
              <a:rPr lang="ko-KR" altLang="en-US" sz="1000" b="0" dirty="0">
                <a:ea typeface="아리따-돋움(TTF)-Medium"/>
              </a:rPr>
              <a:t>전환 유도</a:t>
            </a:r>
          </a:p>
          <a:p>
            <a:pPr marL="228600" indent="-228600" algn="l">
              <a:spcBef>
                <a:spcPct val="50000"/>
              </a:spcBef>
            </a:pPr>
            <a:r>
              <a:rPr lang="ko-KR" altLang="en-US" sz="1000" b="0" dirty="0">
                <a:ea typeface="아리따-돋움(TTF)-Medium"/>
              </a:rPr>
              <a:t>  </a:t>
            </a:r>
            <a:r>
              <a:rPr lang="en-US" altLang="ko-KR" sz="1000" b="0" dirty="0">
                <a:ea typeface="아리따-돋움(TTF)-Medium"/>
              </a:rPr>
              <a:t>- </a:t>
            </a:r>
            <a:r>
              <a:rPr lang="ko-KR" altLang="en-US" sz="1000" b="0" dirty="0" err="1">
                <a:ea typeface="아리따-돋움(TTF)-Medium"/>
              </a:rPr>
              <a:t>상품상세</a:t>
            </a:r>
            <a:r>
              <a:rPr lang="en-US" altLang="ko-KR" sz="1000" b="0" dirty="0">
                <a:ea typeface="아리따-돋움(TTF)-Medium"/>
              </a:rPr>
              <a:t>(</a:t>
            </a:r>
            <a:r>
              <a:rPr lang="ko-KR" altLang="en-US" sz="1000" b="0" dirty="0" err="1">
                <a:ea typeface="아리따-돋움(TTF)-Medium"/>
              </a:rPr>
              <a:t>구매의사</a:t>
            </a:r>
            <a:r>
              <a:rPr lang="ko-KR" altLang="en-US" sz="1000" b="0" dirty="0">
                <a:ea typeface="아리따-돋움(TTF)-Medium"/>
              </a:rPr>
              <a:t> 제고</a:t>
            </a:r>
            <a:r>
              <a:rPr lang="en-US" altLang="ko-KR" sz="1000" b="0" dirty="0">
                <a:ea typeface="아리따-돋움(TTF)-Medium"/>
              </a:rPr>
              <a:t>) : </a:t>
            </a:r>
            <a:r>
              <a:rPr lang="ko-KR" altLang="en-US" sz="1000" b="0" dirty="0">
                <a:ea typeface="아리따-돋움(TTF)-Medium"/>
              </a:rPr>
              <a:t>다양한 속성별 제공</a:t>
            </a:r>
            <a:r>
              <a:rPr lang="en-US" altLang="ko-KR" sz="1000" b="0" dirty="0">
                <a:ea typeface="아리따-돋움(TTF)-Medium"/>
              </a:rPr>
              <a:t>, </a:t>
            </a:r>
            <a:r>
              <a:rPr lang="ko-KR" altLang="en-US" sz="1000" b="0" dirty="0" err="1" smtClean="0">
                <a:ea typeface="아리따-돋움(TTF)-Medium"/>
              </a:rPr>
              <a:t>연관상품</a:t>
            </a:r>
            <a:r>
              <a:rPr lang="ko-KR" altLang="en-US" sz="1000" b="0" dirty="0" smtClean="0">
                <a:ea typeface="아리따-돋움(TTF)-Medium"/>
              </a:rPr>
              <a:t> </a:t>
            </a:r>
            <a:r>
              <a:rPr lang="ko-KR" altLang="en-US" sz="1000" b="0" dirty="0">
                <a:ea typeface="아리따-돋움(TTF)-Medium"/>
              </a:rPr>
              <a:t>추천 </a:t>
            </a:r>
            <a:r>
              <a:rPr lang="ko-KR" altLang="en-US" sz="1000" b="0" dirty="0" smtClean="0">
                <a:ea typeface="아리따-돋움(TTF)-Medium"/>
              </a:rPr>
              <a:t>등 구매 </a:t>
            </a:r>
            <a:r>
              <a:rPr lang="ko-KR" altLang="en-US" sz="1000" b="0" dirty="0">
                <a:ea typeface="아리따-돋움(TTF)-Medium"/>
              </a:rPr>
              <a:t>전환 </a:t>
            </a:r>
            <a:r>
              <a:rPr lang="ko-KR" altLang="en-US" sz="1000" b="0" dirty="0" smtClean="0">
                <a:ea typeface="아리따-돋움(TTF)-Medium"/>
              </a:rPr>
              <a:t>유도</a:t>
            </a:r>
            <a:endParaRPr lang="ko-KR" altLang="en-US" sz="1000" b="0" dirty="0">
              <a:ea typeface="아리따-돋움(TTF)-Medium"/>
            </a:endParaRPr>
          </a:p>
        </p:txBody>
      </p:sp>
      <p:sp>
        <p:nvSpPr>
          <p:cNvPr id="106" name="Rectangle 92"/>
          <p:cNvSpPr>
            <a:spLocks noChangeArrowheads="1"/>
          </p:cNvSpPr>
          <p:nvPr/>
        </p:nvSpPr>
        <p:spPr bwMode="auto">
          <a:xfrm>
            <a:off x="4088904" y="5325070"/>
            <a:ext cx="5076825" cy="973137"/>
          </a:xfrm>
          <a:prstGeom prst="rect">
            <a:avLst/>
          </a:prstGeom>
          <a:solidFill>
            <a:srgbClr val="FFFFCC"/>
          </a:solidFill>
          <a:ln w="9525" algn="ctr">
            <a:solidFill>
              <a:srgbClr val="969696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marL="228600" indent="-228600" algn="l">
              <a:spcBef>
                <a:spcPct val="50000"/>
              </a:spcBef>
            </a:pPr>
            <a:r>
              <a:rPr lang="ko-KR" altLang="en-US" dirty="0">
                <a:ea typeface="아리따-돋움(TTF)-Medium"/>
              </a:rPr>
              <a:t>      </a:t>
            </a:r>
            <a:r>
              <a:rPr lang="en-US" altLang="ko-KR" i="1" u="sng" dirty="0">
                <a:ea typeface="아리따-돋움(TTF)-Medium"/>
              </a:rPr>
              <a:t>“</a:t>
            </a:r>
            <a:r>
              <a:rPr lang="ko-KR" altLang="en-US" sz="1200" i="1" u="sng" dirty="0" err="1">
                <a:ea typeface="아리따-돋움(TTF)-Medium"/>
              </a:rPr>
              <a:t>고객행동</a:t>
            </a:r>
            <a:r>
              <a:rPr lang="ko-KR" altLang="en-US" sz="1200" i="1" u="sng" dirty="0">
                <a:ea typeface="아리따-돋움(TTF)-Medium"/>
              </a:rPr>
              <a:t> </a:t>
            </a:r>
            <a:r>
              <a:rPr lang="ko-KR" altLang="en-US" sz="1200" i="1" u="sng" dirty="0" err="1">
                <a:ea typeface="아리따-돋움(TTF)-Medium"/>
              </a:rPr>
              <a:t>패턴별</a:t>
            </a:r>
            <a:r>
              <a:rPr lang="ko-KR" altLang="en-US" sz="1200" i="1" u="sng" dirty="0">
                <a:ea typeface="아리따-돋움(TTF)-Medium"/>
              </a:rPr>
              <a:t> 세분화에 기반한 추천 차별화”</a:t>
            </a:r>
          </a:p>
          <a:p>
            <a:pPr marL="228600" indent="-228600" algn="l">
              <a:spcBef>
                <a:spcPct val="50000"/>
              </a:spcBef>
            </a:pPr>
            <a:r>
              <a:rPr lang="ko-KR" altLang="en-US" sz="1000" b="0" dirty="0">
                <a:ea typeface="아리따-돋움(TTF)-Medium"/>
              </a:rPr>
              <a:t>  </a:t>
            </a:r>
            <a:r>
              <a:rPr lang="en-US" altLang="ko-KR" sz="1000" b="0" dirty="0">
                <a:ea typeface="아리따-돋움(TTF)-Medium"/>
              </a:rPr>
              <a:t>- </a:t>
            </a:r>
            <a:r>
              <a:rPr lang="ko-KR" altLang="en-US" sz="1000" b="0" dirty="0">
                <a:ea typeface="아리따-돋움(TTF)-Medium"/>
              </a:rPr>
              <a:t>고객 세분화에 따른 단계적 개인화 추천 고도화 </a:t>
            </a:r>
            <a:br>
              <a:rPr lang="ko-KR" altLang="en-US" sz="1000" b="0" dirty="0">
                <a:ea typeface="아리따-돋움(TTF)-Medium"/>
              </a:rPr>
            </a:br>
            <a:r>
              <a:rPr lang="en-US" altLang="ko-KR" sz="1000" b="0" dirty="0">
                <a:ea typeface="아리따-돋움(TTF)-Medium"/>
              </a:rPr>
              <a:t>: </a:t>
            </a:r>
            <a:r>
              <a:rPr lang="ko-KR" altLang="en-US" sz="1000" b="0" dirty="0">
                <a:ea typeface="아리따-돋움(TTF)-Medium"/>
              </a:rPr>
              <a:t>다양한 </a:t>
            </a:r>
            <a:r>
              <a:rPr lang="ko-KR" altLang="en-US" sz="1000" b="0" dirty="0" err="1">
                <a:ea typeface="아리따-돋움(TTF)-Medium"/>
              </a:rPr>
              <a:t>속성변수를</a:t>
            </a:r>
            <a:r>
              <a:rPr lang="ko-KR" altLang="en-US" sz="1000" b="0" dirty="0">
                <a:ea typeface="아리따-돋움(TTF)-Medium"/>
              </a:rPr>
              <a:t> 기반으로 고객을 다양한 시각에서 세분화를 진행하고 이를 통해</a:t>
            </a:r>
            <a:br>
              <a:rPr lang="ko-KR" altLang="en-US" sz="1000" b="0" dirty="0">
                <a:ea typeface="아리따-돋움(TTF)-Medium"/>
              </a:rPr>
            </a:br>
            <a:r>
              <a:rPr lang="ko-KR" altLang="en-US" sz="1000" b="0" dirty="0">
                <a:ea typeface="아리따-돋움(TTF)-Medium"/>
              </a:rPr>
              <a:t>  차별화된 추천을 통해 고객 만족도 제고 및 </a:t>
            </a:r>
            <a:r>
              <a:rPr lang="ko-KR" altLang="en-US" sz="1000" b="0" dirty="0" err="1">
                <a:ea typeface="아리따-돋움(TTF)-Medium"/>
              </a:rPr>
              <a:t>선순환</a:t>
            </a:r>
            <a:r>
              <a:rPr lang="ko-KR" altLang="en-US" sz="1000" b="0" dirty="0">
                <a:ea typeface="아리따-돋움(TTF)-Medium"/>
              </a:rPr>
              <a:t> 구조 확보 </a:t>
            </a:r>
          </a:p>
        </p:txBody>
      </p:sp>
      <p:sp>
        <p:nvSpPr>
          <p:cNvPr id="111" name="Oval 93"/>
          <p:cNvSpPr>
            <a:spLocks noChangeArrowheads="1"/>
          </p:cNvSpPr>
          <p:nvPr/>
        </p:nvSpPr>
        <p:spPr bwMode="auto">
          <a:xfrm>
            <a:off x="3946116" y="2204045"/>
            <a:ext cx="368300" cy="338137"/>
          </a:xfrm>
          <a:prstGeom prst="ellipse">
            <a:avLst/>
          </a:prstGeom>
          <a:solidFill>
            <a:srgbClr val="808080"/>
          </a:solidFill>
          <a:ln w="9525" algn="ctr">
            <a:solidFill>
              <a:schemeClr val="accent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chemeClr val="accent2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ea typeface="아리따-돋움(TTF)-Medium"/>
              </a:rPr>
              <a:t>2</a:t>
            </a:r>
            <a:endParaRPr lang="en-US" altLang="ko-KR" dirty="0">
              <a:solidFill>
                <a:schemeClr val="bg1"/>
              </a:solidFill>
              <a:ea typeface="아리따-돋움(TTF)-Medium"/>
            </a:endParaRPr>
          </a:p>
        </p:txBody>
      </p:sp>
      <p:sp>
        <p:nvSpPr>
          <p:cNvPr id="112" name="AutoShape 95"/>
          <p:cNvSpPr>
            <a:spLocks noChangeArrowheads="1"/>
          </p:cNvSpPr>
          <p:nvPr/>
        </p:nvSpPr>
        <p:spPr bwMode="auto">
          <a:xfrm>
            <a:off x="3368674" y="2852936"/>
            <a:ext cx="446089" cy="2127250"/>
          </a:xfrm>
          <a:prstGeom prst="rightArrow">
            <a:avLst>
              <a:gd name="adj1" fmla="val 68657"/>
              <a:gd name="adj2" fmla="val 60380"/>
            </a:avLst>
          </a:prstGeom>
          <a:solidFill>
            <a:srgbClr val="DDDDD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DDDDDD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endParaRPr lang="ko-KR" altLang="en-US">
              <a:ea typeface="아리따-돋움(TTF)-Medium"/>
            </a:endParaRPr>
          </a:p>
        </p:txBody>
      </p:sp>
      <p:sp>
        <p:nvSpPr>
          <p:cNvPr id="113" name="Rectangle 97"/>
          <p:cNvSpPr>
            <a:spLocks noChangeArrowheads="1"/>
          </p:cNvSpPr>
          <p:nvPr/>
        </p:nvSpPr>
        <p:spPr bwMode="auto">
          <a:xfrm>
            <a:off x="4124647" y="3810595"/>
            <a:ext cx="5067300" cy="1292225"/>
          </a:xfrm>
          <a:prstGeom prst="rect">
            <a:avLst/>
          </a:prstGeom>
          <a:solidFill>
            <a:srgbClr val="FFFFCC"/>
          </a:solidFill>
          <a:ln w="9525" algn="ctr">
            <a:solidFill>
              <a:srgbClr val="969696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marL="228600" indent="-228600" algn="l">
              <a:spcBef>
                <a:spcPct val="50000"/>
              </a:spcBef>
            </a:pPr>
            <a:r>
              <a:rPr lang="ko-KR" altLang="en-US" dirty="0">
                <a:ea typeface="아리따-돋움(TTF)-Medium"/>
              </a:rPr>
              <a:t>      </a:t>
            </a:r>
            <a:r>
              <a:rPr lang="en-US" altLang="ko-KR" sz="1200" i="1" u="sng" dirty="0">
                <a:ea typeface="아리따-돋움(TTF)-Medium"/>
              </a:rPr>
              <a:t>“</a:t>
            </a:r>
            <a:r>
              <a:rPr lang="ko-KR" altLang="en-US" sz="1200" i="1" u="sng" dirty="0" err="1">
                <a:ea typeface="아리따-돋움(TTF)-Medium"/>
              </a:rPr>
              <a:t>운영요건</a:t>
            </a:r>
            <a:r>
              <a:rPr lang="ko-KR" altLang="en-US" sz="1200" i="1" u="sng" dirty="0">
                <a:ea typeface="아리따-돋움(TTF)-Medium"/>
              </a:rPr>
              <a:t> 강화 및 대체 항목 지정을 통한 정확성</a:t>
            </a:r>
            <a:r>
              <a:rPr lang="en-US" altLang="ko-KR" sz="1200" i="1" u="sng" dirty="0">
                <a:ea typeface="아리따-돋움(TTF)-Medium"/>
              </a:rPr>
              <a:t>/</a:t>
            </a:r>
            <a:r>
              <a:rPr lang="ko-KR" altLang="en-US" sz="1200" i="1" u="sng" dirty="0">
                <a:ea typeface="아리따-돋움(TTF)-Medium"/>
              </a:rPr>
              <a:t>신뢰성 제고</a:t>
            </a:r>
            <a:r>
              <a:rPr lang="en-US" altLang="ko-KR" sz="1200" i="1" u="sng" dirty="0">
                <a:ea typeface="아리따-돋움(TTF)-Medium"/>
              </a:rPr>
              <a:t>”</a:t>
            </a:r>
          </a:p>
          <a:p>
            <a:pPr marL="228600" indent="-228600" algn="l">
              <a:spcBef>
                <a:spcPct val="50000"/>
              </a:spcBef>
            </a:pPr>
            <a:r>
              <a:rPr lang="ko-KR" altLang="en-US" sz="1000" b="0" dirty="0">
                <a:ea typeface="아리따-돋움(TTF)-Medium"/>
              </a:rPr>
              <a:t>  </a:t>
            </a:r>
            <a:r>
              <a:rPr lang="en-US" altLang="ko-KR" sz="1000" b="0" dirty="0">
                <a:ea typeface="아리따-돋움(TTF)-Medium"/>
              </a:rPr>
              <a:t>- Data </a:t>
            </a:r>
            <a:r>
              <a:rPr lang="ko-KR" altLang="en-US" sz="1000" b="0" dirty="0">
                <a:ea typeface="아리따-돋움(TTF)-Medium"/>
              </a:rPr>
              <a:t>부족에 따른 </a:t>
            </a:r>
            <a:r>
              <a:rPr lang="en-US" altLang="ko-KR" sz="1000" b="0" dirty="0">
                <a:ea typeface="아리따-돋움(TTF)-Medium"/>
              </a:rPr>
              <a:t>Risk hedging</a:t>
            </a:r>
            <a:br>
              <a:rPr lang="en-US" altLang="ko-KR" sz="1000" b="0" dirty="0">
                <a:ea typeface="아리따-돋움(TTF)-Medium"/>
              </a:rPr>
            </a:br>
            <a:r>
              <a:rPr lang="en-US" altLang="ko-KR" sz="1000" b="0" dirty="0">
                <a:ea typeface="아리따-돋움(TTF)-Medium"/>
              </a:rPr>
              <a:t>: </a:t>
            </a:r>
            <a:r>
              <a:rPr lang="ko-KR" altLang="en-US" sz="1000" b="0" dirty="0">
                <a:ea typeface="아리따-돋움(TTF)-Medium"/>
              </a:rPr>
              <a:t>정확도 저하 시 유사</a:t>
            </a:r>
            <a:r>
              <a:rPr lang="en-US" altLang="ko-KR" sz="1000" b="0" dirty="0">
                <a:ea typeface="아리따-돋움(TTF)-Medium"/>
              </a:rPr>
              <a:t>/</a:t>
            </a:r>
            <a:r>
              <a:rPr lang="ko-KR" altLang="en-US" sz="1000" b="0" dirty="0" err="1">
                <a:ea typeface="아리따-돋움(TTF)-Medium"/>
              </a:rPr>
              <a:t>보완항목</a:t>
            </a:r>
            <a:r>
              <a:rPr lang="en-US" altLang="ko-KR" sz="1000" b="0" dirty="0">
                <a:ea typeface="아리따-돋움(TTF)-Medium"/>
              </a:rPr>
              <a:t>, </a:t>
            </a:r>
            <a:r>
              <a:rPr lang="ko-KR" altLang="en-US" sz="1000" b="0" dirty="0">
                <a:ea typeface="아리따-돋움(TTF)-Medium"/>
              </a:rPr>
              <a:t>상위 카테고리</a:t>
            </a:r>
            <a:r>
              <a:rPr lang="en-US" altLang="ko-KR" sz="1000" b="0" dirty="0">
                <a:ea typeface="아리따-돋움(TTF)-Medium"/>
              </a:rPr>
              <a:t>, </a:t>
            </a:r>
            <a:r>
              <a:rPr lang="ko-KR" altLang="en-US" sz="1000" b="0" dirty="0">
                <a:ea typeface="아리따-돋움(TTF)-Medium"/>
              </a:rPr>
              <a:t>관리자 지정 등으로 대체</a:t>
            </a:r>
          </a:p>
          <a:p>
            <a:pPr marL="228600" indent="-228600" algn="l">
              <a:spcBef>
                <a:spcPct val="50000"/>
              </a:spcBef>
            </a:pPr>
            <a:r>
              <a:rPr lang="ko-KR" altLang="en-US" sz="1000" b="0" dirty="0">
                <a:ea typeface="아리따-돋움(TTF)-Medium"/>
              </a:rPr>
              <a:t>  </a:t>
            </a:r>
            <a:r>
              <a:rPr lang="en-US" altLang="ko-KR" sz="1000" b="0" dirty="0">
                <a:ea typeface="아리따-돋움(TTF)-Medium"/>
              </a:rPr>
              <a:t>- </a:t>
            </a:r>
            <a:r>
              <a:rPr lang="ko-KR" altLang="en-US" sz="1000" b="0" dirty="0">
                <a:ea typeface="아리따-돋움(TTF)-Medium"/>
              </a:rPr>
              <a:t>추천 방식 자체의 </a:t>
            </a:r>
            <a:r>
              <a:rPr lang="en-US" altLang="ko-KR" sz="1000" b="0" dirty="0">
                <a:ea typeface="아리따-돋움(TTF)-Medium"/>
              </a:rPr>
              <a:t>Risk hedging</a:t>
            </a:r>
            <a:br>
              <a:rPr lang="en-US" altLang="ko-KR" sz="1000" b="0" dirty="0">
                <a:ea typeface="아리따-돋움(TTF)-Medium"/>
              </a:rPr>
            </a:br>
            <a:r>
              <a:rPr lang="en-US" altLang="ko-KR" sz="1000" b="0" dirty="0">
                <a:ea typeface="아리따-돋움(TTF)-Medium"/>
              </a:rPr>
              <a:t>: </a:t>
            </a:r>
            <a:r>
              <a:rPr lang="ko-KR" altLang="en-US" sz="1000" b="0" dirty="0" err="1" smtClean="0">
                <a:ea typeface="아리따-돋움(TTF)-Medium"/>
              </a:rPr>
              <a:t>연관규칙</a:t>
            </a:r>
            <a:r>
              <a:rPr lang="ko-KR" altLang="en-US" sz="1000" b="0" dirty="0" smtClean="0">
                <a:ea typeface="아리따-돋움(TTF)-Medium"/>
              </a:rPr>
              <a:t> </a:t>
            </a:r>
            <a:r>
              <a:rPr lang="ko-KR" altLang="en-US" sz="1000" b="0" dirty="0">
                <a:ea typeface="아리따-돋움(TTF)-Medium"/>
              </a:rPr>
              <a:t>기반 방식 이용 시 발생 가능한 </a:t>
            </a:r>
            <a:r>
              <a:rPr lang="ko-KR" altLang="en-US" sz="1000" b="0" dirty="0" err="1">
                <a:ea typeface="아리따-돋움(TTF)-Medium"/>
              </a:rPr>
              <a:t>신규상품</a:t>
            </a:r>
            <a:r>
              <a:rPr lang="en-US" altLang="ko-KR" sz="1000" b="0" dirty="0">
                <a:ea typeface="아리따-돋움(TTF)-Medium"/>
              </a:rPr>
              <a:t>/</a:t>
            </a:r>
            <a:r>
              <a:rPr lang="ko-KR" altLang="en-US" sz="1000" b="0" dirty="0" err="1">
                <a:ea typeface="아리따-돋움(TTF)-Medium"/>
              </a:rPr>
              <a:t>구매이력</a:t>
            </a:r>
            <a:r>
              <a:rPr lang="ko-KR" altLang="en-US" sz="1000" b="0" dirty="0">
                <a:ea typeface="아리따-돋움(TTF)-Medium"/>
              </a:rPr>
              <a:t> 부족 상품</a:t>
            </a:r>
            <a:br>
              <a:rPr lang="ko-KR" altLang="en-US" sz="1000" b="0" dirty="0">
                <a:ea typeface="아리따-돋움(TTF)-Medium"/>
              </a:rPr>
            </a:br>
            <a:r>
              <a:rPr lang="ko-KR" altLang="en-US" sz="1000" b="0" dirty="0">
                <a:ea typeface="아리따-돋움(TTF)-Medium"/>
              </a:rPr>
              <a:t>  등에 대해 속성 연관</a:t>
            </a:r>
            <a:r>
              <a:rPr lang="en-US" altLang="ko-KR" sz="1000" b="0" dirty="0">
                <a:ea typeface="아리따-돋움(TTF)-Medium"/>
              </a:rPr>
              <a:t>/</a:t>
            </a:r>
            <a:r>
              <a:rPr lang="ko-KR" altLang="en-US" sz="1000" b="0" dirty="0" err="1">
                <a:ea typeface="아리따-돋움(TTF)-Medium"/>
              </a:rPr>
              <a:t>빈도기반</a:t>
            </a:r>
            <a:r>
              <a:rPr lang="ko-KR" altLang="en-US" sz="1000" b="0" dirty="0">
                <a:ea typeface="아리따-돋움(TTF)-Medium"/>
              </a:rPr>
              <a:t> 추천 방식 등으로 대체 </a:t>
            </a:r>
          </a:p>
        </p:txBody>
      </p:sp>
      <p:sp>
        <p:nvSpPr>
          <p:cNvPr id="115" name="Oval 99"/>
          <p:cNvSpPr>
            <a:spLocks noChangeArrowheads="1"/>
          </p:cNvSpPr>
          <p:nvPr/>
        </p:nvSpPr>
        <p:spPr bwMode="auto">
          <a:xfrm>
            <a:off x="3900810" y="5164162"/>
            <a:ext cx="368300" cy="338137"/>
          </a:xfrm>
          <a:prstGeom prst="ellipse">
            <a:avLst/>
          </a:prstGeom>
          <a:solidFill>
            <a:srgbClr val="808080"/>
          </a:solidFill>
          <a:ln w="9525" algn="ctr">
            <a:solidFill>
              <a:schemeClr val="accent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chemeClr val="accent2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ea typeface="아리따-돋움(TTF)-Medium"/>
              </a:rPr>
              <a:t>4</a:t>
            </a:r>
          </a:p>
        </p:txBody>
      </p:sp>
      <p:sp>
        <p:nvSpPr>
          <p:cNvPr id="116" name="Line 87"/>
          <p:cNvSpPr>
            <a:spLocks noChangeShapeType="1"/>
          </p:cNvSpPr>
          <p:nvPr/>
        </p:nvSpPr>
        <p:spPr bwMode="auto">
          <a:xfrm>
            <a:off x="2189163" y="2129681"/>
            <a:ext cx="6921500" cy="3175"/>
          </a:xfrm>
          <a:prstGeom prst="line">
            <a:avLst/>
          </a:prstGeom>
          <a:noFill/>
          <a:ln w="38100">
            <a:solidFill>
              <a:srgbClr val="969696"/>
            </a:solidFill>
            <a:prstDash val="sysDot"/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69696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endParaRPr lang="ko-KR" altLang="en-US">
              <a:ea typeface="아리따-돋움(TTF)-Medium"/>
            </a:endParaRPr>
          </a:p>
        </p:txBody>
      </p:sp>
      <p:sp>
        <p:nvSpPr>
          <p:cNvPr id="117" name="Oval 98"/>
          <p:cNvSpPr>
            <a:spLocks noChangeArrowheads="1"/>
          </p:cNvSpPr>
          <p:nvPr/>
        </p:nvSpPr>
        <p:spPr bwMode="auto">
          <a:xfrm>
            <a:off x="3900810" y="3613174"/>
            <a:ext cx="368300" cy="338138"/>
          </a:xfrm>
          <a:prstGeom prst="ellipse">
            <a:avLst/>
          </a:prstGeom>
          <a:solidFill>
            <a:srgbClr val="808080"/>
          </a:solidFill>
          <a:ln w="9525" algn="ctr">
            <a:solidFill>
              <a:schemeClr val="accent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chemeClr val="accent2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>
                <a:solidFill>
                  <a:schemeClr val="bg1"/>
                </a:solidFill>
                <a:ea typeface="아리따-돋움(TTF)-Medium"/>
              </a:rPr>
              <a:t>3</a:t>
            </a:r>
          </a:p>
        </p:txBody>
      </p:sp>
      <p:sp>
        <p:nvSpPr>
          <p:cNvPr id="118" name="Oval 94"/>
          <p:cNvSpPr>
            <a:spLocks noChangeArrowheads="1"/>
          </p:cNvSpPr>
          <p:nvPr/>
        </p:nvSpPr>
        <p:spPr bwMode="auto">
          <a:xfrm>
            <a:off x="1404516" y="2514798"/>
            <a:ext cx="368300" cy="338138"/>
          </a:xfrm>
          <a:prstGeom prst="ellipse">
            <a:avLst/>
          </a:prstGeom>
          <a:solidFill>
            <a:srgbClr val="808080"/>
          </a:solidFill>
          <a:ln w="9525" algn="ctr">
            <a:solidFill>
              <a:schemeClr val="accent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chemeClr val="accent2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ea typeface="아리따-돋움(TTF)-Medium"/>
              </a:rPr>
              <a:t>1</a:t>
            </a:r>
            <a:endParaRPr lang="en-US" altLang="ko-KR" dirty="0">
              <a:solidFill>
                <a:schemeClr val="bg1"/>
              </a:solidFill>
              <a:ea typeface="아리따-돋움(TTF)-Medium"/>
            </a:endParaRPr>
          </a:p>
        </p:txBody>
      </p:sp>
    </p:spTree>
    <p:extLst>
      <p:ext uri="{BB962C8B-B14F-4D97-AF65-F5344CB8AC3E}">
        <p14:creationId xmlns:p14="http://schemas.microsoft.com/office/powerpoint/2010/main" val="99625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메인 상단 프로모션 영역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10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97" y="1571625"/>
            <a:ext cx="5256584" cy="37147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209238" y="1514807"/>
            <a:ext cx="2836026" cy="3080294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5745088" y="1557557"/>
            <a:ext cx="4032448" cy="3168352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통합고객번호까지 식별 가능한 고객</a:t>
            </a:r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1.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최근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구매한 브랜드 연관이 높은 프로모션 노출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2.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고객에게 자주 조회한 프로모션을 노출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방문 경험이 있는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1.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고객에게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자주 조회한 프로모션을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노출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신규 방문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 err="1" smtClean="0">
                <a:solidFill>
                  <a:schemeClr val="tx1"/>
                </a:solidFill>
                <a:latin typeface="+mn-ea"/>
              </a:rPr>
              <a:t>미존재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디폴트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45088" y="4854896"/>
            <a:ext cx="3856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FF0000"/>
                </a:solidFill>
              </a:rPr>
              <a:t>각 브랜드 프로모션 담당자의 </a:t>
            </a:r>
            <a:r>
              <a:rPr lang="ko-KR" altLang="en-US" sz="1200" smtClean="0">
                <a:solidFill>
                  <a:srgbClr val="FF0000"/>
                </a:solidFill>
              </a:rPr>
              <a:t>동의 필요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84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err="1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네비게이션</a:t>
            </a: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카테고리 영역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11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782" y="1557338"/>
            <a:ext cx="6337935" cy="4606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2858012" y="2363050"/>
            <a:ext cx="3600399" cy="193059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537933" y="1557339"/>
            <a:ext cx="3296816" cy="805712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카테고리의 실시간 베스트 상품 노출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0256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상세 카테고리 상단 맞춤 상품 영역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12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472" y="1559294"/>
            <a:ext cx="5815013" cy="477250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1406973" y="2456987"/>
            <a:ext cx="4536504" cy="2218624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072691" y="1559294"/>
            <a:ext cx="3800872" cy="401724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통합고객번호까지 식별 가능한 </a:t>
            </a:r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고객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카테고리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브랜드 내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개인의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Most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view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상품의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연관상품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카테고리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브랜드 내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개인의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Most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purchased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상품의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FontTx/>
              <a:buAutoNum type="arabicPeriod"/>
            </a:pP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카테고리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브랜드 내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전체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구매기준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인기상품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방문 경험이 있는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카테고리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브랜드 내 개인의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Most view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상품의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FontTx/>
              <a:buAutoNum type="arabicPeriod"/>
            </a:pP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카테고리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브랜드 내 전체 구매기준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인기상품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신규 방문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 err="1">
                <a:solidFill>
                  <a:schemeClr val="tx1"/>
                </a:solidFill>
                <a:latin typeface="+mn-ea"/>
              </a:rPr>
              <a:t>미존재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카테고리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브랜드 내 전체 구매기준 인기상품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endParaRPr lang="ko-KR" altLang="en-US" sz="1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77940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상세 카테고리 </a:t>
            </a:r>
            <a:r>
              <a:rPr kumimoji="1" lang="en-US" altLang="ko-KR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Sorting </a:t>
            </a: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버튼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3903963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13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375" y="1680835"/>
            <a:ext cx="5815013" cy="477250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3927253" y="4797152"/>
            <a:ext cx="2016224" cy="216024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6105128" y="1680835"/>
            <a:ext cx="4032448" cy="401724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통합고객번호까지 식별 가능한 고객</a:t>
            </a:r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1. “AP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몰 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추천순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”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을 클릭하면 해당 브랜드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카테고리 상품의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 선호도에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따라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Sorting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된다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선호도는 제품 구매이력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,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조회이력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,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장바구니 이력으로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2.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“AP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몰 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추천순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”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을 클릭하면 해당 브랜드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카테고리 상품의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구매수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+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조회수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+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후기수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기준으로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Sorting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된다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.</a:t>
            </a:r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방문 경험이 있는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“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AP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몰 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추천순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”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을 클릭하면 해당 브랜드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카테고리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상품의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구매수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+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조회수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+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후기수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)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기준으로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Sorting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된다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신규 방문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 err="1">
                <a:solidFill>
                  <a:schemeClr val="tx1"/>
                </a:solidFill>
                <a:latin typeface="+mn-ea"/>
              </a:rPr>
              <a:t>미존재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“AP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몰 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추천순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”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을 클릭하면 해당 브랜드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카테고리 상품의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구매수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+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조회수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+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후기수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기준으로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Sorting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된다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.</a:t>
            </a:r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endParaRPr lang="ko-KR" altLang="en-US" sz="1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9109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err="1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마이파우치</a:t>
            </a: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추천영역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3781634" y="6227563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14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41" y="1403027"/>
            <a:ext cx="5286375" cy="47720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직사각형 13"/>
          <p:cNvSpPr/>
          <p:nvPr/>
        </p:nvSpPr>
        <p:spPr>
          <a:xfrm>
            <a:off x="1860709" y="3558551"/>
            <a:ext cx="3600399" cy="2506656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601072" y="1403027"/>
            <a:ext cx="4104456" cy="309634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통합고객번호까지 식별 가능한 고객</a:t>
            </a:r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개인별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Most view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상품의 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개인별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AP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몰내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Most purchased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상품의 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3.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개인별 전사 구매 중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Most Purchased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상품의 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4.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연령대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성별 구매기준 인기상품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온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오프 통합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1349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472" y="1484784"/>
            <a:ext cx="5825490" cy="455247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200473" y="3933056"/>
            <a:ext cx="1944216" cy="1973810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상품 상세 인기상품 영역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15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051177" y="1484784"/>
            <a:ext cx="4016896" cy="187220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카테고리의 구매기준 인기상품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카테고리의 조회기준 인기상품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카테고리의 할인상품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2837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57" y="1340695"/>
            <a:ext cx="5825490" cy="455247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2216696" y="3868403"/>
            <a:ext cx="3771343" cy="1894374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상품 상세 연관상품 영역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16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060047" y="1484784"/>
            <a:ext cx="3845953" cy="187220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상품의 성별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연령대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조회 가격대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브랜드별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/>
            </a:r>
            <a:br>
              <a:rPr lang="en-US" altLang="ko-KR" sz="1200" dirty="0" smtClean="0">
                <a:solidFill>
                  <a:schemeClr val="tx1"/>
                </a:solidFill>
                <a:latin typeface="+mn-ea"/>
              </a:rPr>
            </a:b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조회기준 연관상품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(view together)</a:t>
            </a:r>
          </a:p>
          <a:p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상품의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성별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연령대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조회 가격대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브랜드별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/>
            </a:r>
            <a:br>
              <a:rPr lang="en-US" altLang="ko-KR" sz="1200" dirty="0" smtClean="0">
                <a:solidFill>
                  <a:schemeClr val="tx1"/>
                </a:solidFill>
                <a:latin typeface="+mn-ea"/>
              </a:rPr>
            </a:b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구매기준 연관상품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(buy together)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95464" y="3637570"/>
            <a:ext cx="3810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조회기준 데이터 기간 </a:t>
            </a:r>
            <a:r>
              <a:rPr lang="en-US" altLang="ko-KR" sz="1200" dirty="0" smtClean="0"/>
              <a:t>: 2</a:t>
            </a:r>
            <a:r>
              <a:rPr lang="ko-KR" altLang="en-US" sz="1200" dirty="0" smtClean="0"/>
              <a:t>주</a:t>
            </a:r>
            <a:endParaRPr lang="en-US" altLang="ko-KR" sz="1200" dirty="0" smtClean="0"/>
          </a:p>
          <a:p>
            <a:r>
              <a:rPr lang="ko-KR" altLang="en-US" sz="1200" dirty="0" smtClean="0"/>
              <a:t>구매기준 데이터 기간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최근 </a:t>
            </a:r>
            <a:r>
              <a:rPr lang="en-US" altLang="ko-KR" sz="1200" dirty="0" smtClean="0"/>
              <a:t>90</a:t>
            </a:r>
            <a:r>
              <a:rPr lang="ko-KR" altLang="en-US" sz="1200" dirty="0" smtClean="0"/>
              <a:t>일 구매내역</a:t>
            </a:r>
            <a:endParaRPr lang="en-US" altLang="ko-KR" sz="1200" dirty="0" smtClean="0"/>
          </a:p>
          <a:p>
            <a:r>
              <a:rPr lang="ko-KR" altLang="en-US" sz="1200" dirty="0" smtClean="0"/>
              <a:t>연관상품 계산 주기 </a:t>
            </a:r>
            <a:r>
              <a:rPr lang="en-US" altLang="ko-KR" sz="1200" dirty="0" smtClean="0"/>
              <a:t>: 2</a:t>
            </a:r>
            <a:r>
              <a:rPr lang="ko-KR" altLang="en-US" sz="1200" dirty="0" smtClean="0"/>
              <a:t>시간 마다</a:t>
            </a:r>
            <a:endParaRPr lang="en-US" altLang="ko-KR" sz="1200" dirty="0" smtClean="0"/>
          </a:p>
          <a:p>
            <a:endParaRPr lang="en-US" altLang="ko-KR" sz="1200" dirty="0" smtClean="0"/>
          </a:p>
        </p:txBody>
      </p:sp>
    </p:spTree>
    <p:extLst>
      <p:ext uri="{BB962C8B-B14F-4D97-AF65-F5344CB8AC3E}">
        <p14:creationId xmlns:p14="http://schemas.microsoft.com/office/powerpoint/2010/main" val="270228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3860154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키워드 </a:t>
            </a: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추천영역 </a:t>
            </a:r>
            <a:r>
              <a:rPr kumimoji="1" lang="en-US" altLang="ko-KR" sz="1400" spc="-80" dirty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(</a:t>
            </a:r>
            <a:r>
              <a:rPr kumimoji="1" lang="ko-KR" altLang="en-US" sz="1400" spc="-80" dirty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별도 추천영역 개발 필요</a:t>
            </a:r>
            <a:r>
              <a:rPr kumimoji="1" lang="en-US" altLang="ko-KR" sz="1400" spc="-80" dirty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)</a:t>
            </a:r>
            <a:endParaRPr kumimoji="1" lang="ko-KR" altLang="en-US" sz="1400" spc="-80" dirty="0">
              <a:solidFill>
                <a:schemeClr val="bg1">
                  <a:lumMod val="6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endParaRPr kumimoji="1" lang="ko-KR" altLang="en-US" sz="1400" spc="-80" dirty="0" smtClean="0">
              <a:solidFill>
                <a:schemeClr val="bg1">
                  <a:lumMod val="6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17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889104" y="1556792"/>
            <a:ext cx="3845953" cy="187220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Admin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內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상품코드 별 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해쉬태그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OR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형용사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조합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OR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키워드 검색 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히스토리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데이터를 활용하여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/>
            </a:r>
            <a:br>
              <a:rPr lang="en-US" altLang="ko-KR" sz="1200" dirty="0" smtClean="0">
                <a:solidFill>
                  <a:schemeClr val="tx1"/>
                </a:solidFill>
                <a:latin typeface="+mn-ea"/>
              </a:rPr>
            </a:b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검색 제품 노출 순위 변경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097" y="1554838"/>
            <a:ext cx="5645396" cy="443325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6465168" y="476672"/>
            <a:ext cx="3240360" cy="4320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New </a:t>
            </a:r>
            <a:r>
              <a:rPr lang="ko-KR" altLang="en-US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화면 개발 필요 영역</a:t>
            </a:r>
            <a:endParaRPr lang="ko-KR" altLang="en-US" dirty="0">
              <a:solidFill>
                <a:srgbClr val="C00000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2673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장바구니 추천 </a:t>
            </a:r>
            <a:r>
              <a:rPr kumimoji="1" lang="en-US" altLang="ko-KR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(</a:t>
            </a: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별도 추천영역 개발 필요</a:t>
            </a:r>
            <a:r>
              <a:rPr kumimoji="1" lang="en-US" altLang="ko-KR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)</a:t>
            </a:r>
            <a:endParaRPr kumimoji="1" lang="ko-KR" altLang="en-US" sz="1400" spc="-80" dirty="0" smtClean="0">
              <a:solidFill>
                <a:schemeClr val="bg1">
                  <a:lumMod val="6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18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961112" y="1560393"/>
            <a:ext cx="3845953" cy="114852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장바구니에 담긴 상품의 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짝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궁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상품 추천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장바구니에 담긴 상품의 세트 상품 추천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21"/>
          <a:stretch/>
        </p:blipFill>
        <p:spPr bwMode="auto">
          <a:xfrm>
            <a:off x="198663" y="1560393"/>
            <a:ext cx="5676093" cy="366935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961112" y="3140968"/>
            <a:ext cx="3810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※ </a:t>
            </a:r>
            <a:r>
              <a:rPr lang="ko-KR" altLang="en-US" sz="1200" dirty="0" err="1" smtClean="0"/>
              <a:t>짝궁</a:t>
            </a:r>
            <a:r>
              <a:rPr lang="ko-KR" altLang="en-US" sz="1200" dirty="0" smtClean="0"/>
              <a:t> 상품 </a:t>
            </a:r>
            <a:r>
              <a:rPr lang="ko-KR" altLang="en-US" sz="1200" dirty="0" err="1" smtClean="0"/>
              <a:t>노출시</a:t>
            </a:r>
            <a:r>
              <a:rPr lang="ko-KR" altLang="en-US" sz="1200" dirty="0" smtClean="0"/>
              <a:t> 바로 장바구니에 담을 수 있도록 </a:t>
            </a:r>
            <a:r>
              <a:rPr lang="en-US" altLang="ko-KR" sz="1200" b="1" dirty="0" smtClean="0"/>
              <a:t>“</a:t>
            </a:r>
            <a:r>
              <a:rPr lang="ko-KR" altLang="en-US" sz="1200" b="1" dirty="0" smtClean="0"/>
              <a:t>장바구니</a:t>
            </a:r>
            <a:r>
              <a:rPr lang="en-US" altLang="ko-KR" sz="1200" b="1" dirty="0" smtClean="0"/>
              <a:t>” </a:t>
            </a:r>
            <a:r>
              <a:rPr lang="ko-KR" altLang="en-US" sz="1200" dirty="0" smtClean="0"/>
              <a:t>버튼이 있어야 함</a:t>
            </a:r>
            <a:endParaRPr lang="en-US" altLang="ko-KR" sz="1200" dirty="0" smtClean="0"/>
          </a:p>
        </p:txBody>
      </p:sp>
      <p:sp>
        <p:nvSpPr>
          <p:cNvPr id="11" name="직사각형 10"/>
          <p:cNvSpPr/>
          <p:nvPr/>
        </p:nvSpPr>
        <p:spPr>
          <a:xfrm>
            <a:off x="6465168" y="476672"/>
            <a:ext cx="3240360" cy="4320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New </a:t>
            </a:r>
            <a:r>
              <a:rPr lang="ko-KR" altLang="en-US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화면 개발 필요 영역</a:t>
            </a:r>
            <a:endParaRPr lang="ko-KR" altLang="en-US" dirty="0">
              <a:solidFill>
                <a:srgbClr val="C00000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671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3644130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결제완료 페이지</a:t>
            </a:r>
            <a:r>
              <a:rPr kumimoji="1" lang="ko-KR" altLang="en-US" sz="1400" spc="-8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  <a:r>
              <a:rPr kumimoji="1" lang="en-US" altLang="ko-KR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(</a:t>
            </a: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별도 추천영역 개발 필요</a:t>
            </a:r>
            <a:r>
              <a:rPr kumimoji="1" lang="en-US" altLang="ko-KR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)</a:t>
            </a:r>
            <a:endParaRPr kumimoji="1" lang="ko-KR" altLang="en-US" sz="1400" spc="-80" dirty="0" smtClean="0">
              <a:solidFill>
                <a:schemeClr val="bg1">
                  <a:lumMod val="6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19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961112" y="1560393"/>
            <a:ext cx="3845953" cy="114852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결제완료상품의 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짝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궁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상품 추천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고객별 선호 상품 추천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결제완료상품 제외한 신상품 추천 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61112" y="3140968"/>
            <a:ext cx="3810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※ </a:t>
            </a:r>
            <a:r>
              <a:rPr lang="ko-KR" altLang="en-US" sz="1200" dirty="0" smtClean="0"/>
              <a:t>추천상품 </a:t>
            </a:r>
            <a:r>
              <a:rPr lang="ko-KR" altLang="en-US" sz="1200" dirty="0" err="1" smtClean="0"/>
              <a:t>노출시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바로 장바구니에 담을 수 있도록 </a:t>
            </a:r>
            <a:r>
              <a:rPr lang="en-US" altLang="ko-KR" sz="1200" b="1" dirty="0" smtClean="0"/>
              <a:t>“</a:t>
            </a:r>
            <a:r>
              <a:rPr lang="ko-KR" altLang="en-US" sz="1200" b="1" dirty="0" smtClean="0"/>
              <a:t>장바구니</a:t>
            </a:r>
            <a:r>
              <a:rPr lang="en-US" altLang="ko-KR" sz="1200" b="1" dirty="0" smtClean="0"/>
              <a:t>” </a:t>
            </a:r>
            <a:r>
              <a:rPr lang="ko-KR" altLang="en-US" sz="1200" dirty="0" smtClean="0"/>
              <a:t>버튼이 있어야 함</a:t>
            </a:r>
            <a:endParaRPr lang="en-US" altLang="ko-KR" sz="1200" dirty="0" smtClean="0"/>
          </a:p>
        </p:txBody>
      </p:sp>
      <p:sp>
        <p:nvSpPr>
          <p:cNvPr id="11" name="직사각형 10"/>
          <p:cNvSpPr/>
          <p:nvPr/>
        </p:nvSpPr>
        <p:spPr>
          <a:xfrm>
            <a:off x="6465168" y="476672"/>
            <a:ext cx="3240360" cy="4320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New </a:t>
            </a:r>
            <a:r>
              <a:rPr lang="ko-KR" altLang="en-US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화면 개발 필요 영역</a:t>
            </a:r>
            <a:endParaRPr lang="ko-KR" altLang="en-US" dirty="0">
              <a:solidFill>
                <a:srgbClr val="C00000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21"/>
          <a:stretch/>
        </p:blipFill>
        <p:spPr bwMode="auto">
          <a:xfrm>
            <a:off x="198663" y="1560393"/>
            <a:ext cx="5676093" cy="366935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4" name="직사각형 13"/>
          <p:cNvSpPr/>
          <p:nvPr/>
        </p:nvSpPr>
        <p:spPr>
          <a:xfrm>
            <a:off x="293658" y="1679948"/>
            <a:ext cx="5523438" cy="3477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결제 완료 페이지</a:t>
            </a:r>
            <a:endParaRPr lang="ko-KR" altLang="en-US" dirty="0">
              <a:solidFill>
                <a:srgbClr val="C00000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534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ctangle 33"/>
          <p:cNvSpPr>
            <a:spLocks noChangeArrowheads="1"/>
          </p:cNvSpPr>
          <p:nvPr/>
        </p:nvSpPr>
        <p:spPr bwMode="auto">
          <a:xfrm>
            <a:off x="1728242" y="3158597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조회 인기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4" name="Rectangle 33"/>
          <p:cNvSpPr>
            <a:spLocks noChangeArrowheads="1"/>
          </p:cNvSpPr>
          <p:nvPr/>
        </p:nvSpPr>
        <p:spPr bwMode="auto">
          <a:xfrm>
            <a:off x="1928664" y="4413424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전사 구매 인기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3" name="Rectangle 33"/>
          <p:cNvSpPr>
            <a:spLocks noChangeArrowheads="1"/>
          </p:cNvSpPr>
          <p:nvPr/>
        </p:nvSpPr>
        <p:spPr bwMode="auto">
          <a:xfrm>
            <a:off x="1856656" y="4206319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연령</a:t>
            </a:r>
            <a:r>
              <a:rPr lang="en-US" altLang="ko-KR" sz="800" b="0" dirty="0" smtClean="0">
                <a:ea typeface="아리따-돋움(TTF)-Medium"/>
              </a:rPr>
              <a:t>*</a:t>
            </a:r>
            <a:r>
              <a:rPr lang="ko-KR" altLang="en-US" sz="800" b="0" dirty="0" smtClean="0">
                <a:ea typeface="아리따-돋움(TTF)-Medium"/>
              </a:rPr>
              <a:t>성별 구매 인기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2" name="Rectangle 33"/>
          <p:cNvSpPr>
            <a:spLocks noChangeArrowheads="1"/>
          </p:cNvSpPr>
          <p:nvPr/>
        </p:nvSpPr>
        <p:spPr bwMode="auto">
          <a:xfrm>
            <a:off x="1784648" y="4007029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</a:t>
            </a:r>
            <a:r>
              <a:rPr lang="ko-KR" altLang="en-US" sz="800" dirty="0" smtClean="0">
                <a:ea typeface="아리따-돋움(TTF)-Medium"/>
              </a:rPr>
              <a:t>전</a:t>
            </a:r>
            <a:r>
              <a:rPr lang="ko-KR" altLang="en-US" sz="800" dirty="0">
                <a:ea typeface="아리따-돋움(TTF)-Medium"/>
              </a:rPr>
              <a:t>사</a:t>
            </a:r>
            <a:r>
              <a:rPr lang="ko-KR" altLang="en-US" sz="800" b="0" dirty="0" smtClean="0">
                <a:ea typeface="아리따-돋움(TTF)-Medium"/>
              </a:rPr>
              <a:t> </a:t>
            </a:r>
            <a:r>
              <a:rPr lang="en-US" altLang="ko-KR" sz="800" b="0" dirty="0" smtClean="0">
                <a:ea typeface="아리따-돋움(TTF)-Medium"/>
              </a:rPr>
              <a:t>Most </a:t>
            </a:r>
            <a:r>
              <a:rPr lang="ko-KR" altLang="en-US" sz="800" b="0" dirty="0" smtClean="0">
                <a:ea typeface="아리따-돋움(TTF)-Medium"/>
              </a:rPr>
              <a:t>구매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1" name="Rectangle 33"/>
          <p:cNvSpPr>
            <a:spLocks noChangeArrowheads="1"/>
          </p:cNvSpPr>
          <p:nvPr/>
        </p:nvSpPr>
        <p:spPr bwMode="auto">
          <a:xfrm>
            <a:off x="1728270" y="3815554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</a:t>
            </a:r>
            <a:r>
              <a:rPr lang="en-US" altLang="ko-KR" sz="800" b="0" dirty="0" smtClean="0">
                <a:ea typeface="아리따-돋움(TTF)-Medium"/>
              </a:rPr>
              <a:t>AP</a:t>
            </a:r>
            <a:r>
              <a:rPr lang="ko-KR" altLang="en-US" sz="800" b="0" dirty="0" smtClean="0">
                <a:ea typeface="아리따-돋움(TTF)-Medium"/>
              </a:rPr>
              <a:t>몰 </a:t>
            </a:r>
            <a:r>
              <a:rPr lang="en-US" altLang="ko-KR" sz="800" b="0" dirty="0" smtClean="0">
                <a:ea typeface="아리따-돋움(TTF)-Medium"/>
              </a:rPr>
              <a:t>Most </a:t>
            </a:r>
            <a:r>
              <a:rPr lang="ko-KR" altLang="en-US" sz="800" b="0" dirty="0" smtClean="0">
                <a:ea typeface="아리따-돋움(TTF)-Medium"/>
              </a:rPr>
              <a:t>구매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0" name="Rectangle 33"/>
          <p:cNvSpPr>
            <a:spLocks noChangeArrowheads="1"/>
          </p:cNvSpPr>
          <p:nvPr/>
        </p:nvSpPr>
        <p:spPr bwMode="auto">
          <a:xfrm>
            <a:off x="1681380" y="3630790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</a:t>
            </a:r>
            <a:r>
              <a:rPr lang="en-US" altLang="ko-KR" sz="800" b="0" dirty="0" smtClean="0">
                <a:ea typeface="아리따-돋움(TTF)-Medium"/>
              </a:rPr>
              <a:t>Most </a:t>
            </a:r>
            <a:r>
              <a:rPr lang="ko-KR" altLang="en-US" sz="800" b="0" dirty="0" smtClean="0">
                <a:ea typeface="아리따-돋움(TTF)-Medium"/>
              </a:rPr>
              <a:t>조회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0" name="Rectangle 33"/>
          <p:cNvSpPr>
            <a:spLocks noChangeArrowheads="1"/>
          </p:cNvSpPr>
          <p:nvPr/>
        </p:nvSpPr>
        <p:spPr bwMode="auto">
          <a:xfrm>
            <a:off x="1656234" y="4880321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인기 카테고리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92" name="Rectangle 16"/>
          <p:cNvSpPr>
            <a:spLocks noChangeArrowheads="1"/>
          </p:cNvSpPr>
          <p:nvPr/>
        </p:nvSpPr>
        <p:spPr bwMode="auto">
          <a:xfrm>
            <a:off x="3600450" y="6213623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연령</a:t>
            </a:r>
            <a:r>
              <a:rPr lang="en-US" altLang="ko-KR" sz="800" dirty="0" smtClean="0">
                <a:ea typeface="아리따-돋움(TTF)-Medium"/>
              </a:rPr>
              <a:t>*</a:t>
            </a:r>
            <a:r>
              <a:rPr lang="ko-KR" altLang="en-US" sz="800" dirty="0" smtClean="0">
                <a:ea typeface="아리따-돋움(TTF)-Medium"/>
              </a:rPr>
              <a:t>성별 전사 구매 인기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19" name="Rectangle 48"/>
          <p:cNvSpPr>
            <a:spLocks noChangeArrowheads="1"/>
          </p:cNvSpPr>
          <p:nvPr/>
        </p:nvSpPr>
        <p:spPr bwMode="auto">
          <a:xfrm>
            <a:off x="1728242" y="5567928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현 </a:t>
            </a:r>
            <a:r>
              <a:rPr lang="en-US" altLang="ko-KR" sz="800" dirty="0" smtClean="0">
                <a:ea typeface="아리따-돋움(TTF)-Medium"/>
              </a:rPr>
              <a:t>Session </a:t>
            </a:r>
            <a:r>
              <a:rPr lang="ko-KR" altLang="en-US" sz="800" dirty="0" smtClean="0">
                <a:ea typeface="아리따-돋움(TTF)-Medium"/>
              </a:rPr>
              <a:t>인기 브랜드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10" name="Rectangle 48"/>
          <p:cNvSpPr>
            <a:spLocks noChangeArrowheads="1"/>
          </p:cNvSpPr>
          <p:nvPr/>
        </p:nvSpPr>
        <p:spPr bwMode="auto">
          <a:xfrm>
            <a:off x="1664049" y="5376453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인기 브랜드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9" name="Rectangle 48"/>
          <p:cNvSpPr>
            <a:spLocks noChangeArrowheads="1"/>
          </p:cNvSpPr>
          <p:nvPr/>
        </p:nvSpPr>
        <p:spPr bwMode="auto">
          <a:xfrm>
            <a:off x="1712612" y="6213624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최근 인기 </a:t>
            </a:r>
            <a:r>
              <a:rPr lang="ko-KR" altLang="en-US" sz="800" b="0" dirty="0" err="1" smtClean="0">
                <a:ea typeface="아리따-돋움(TTF)-Medium"/>
              </a:rPr>
              <a:t>프로모션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90" name="Rectangle 80"/>
          <p:cNvSpPr>
            <a:spLocks noChangeArrowheads="1"/>
          </p:cNvSpPr>
          <p:nvPr/>
        </p:nvSpPr>
        <p:spPr bwMode="auto">
          <a:xfrm>
            <a:off x="6812186" y="5925057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상품 유형의 구매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2" name="Rectangle 80"/>
          <p:cNvSpPr>
            <a:spLocks noChangeArrowheads="1"/>
          </p:cNvSpPr>
          <p:nvPr/>
        </p:nvSpPr>
        <p:spPr bwMode="auto">
          <a:xfrm>
            <a:off x="6722306" y="5749212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상품 </a:t>
            </a:r>
            <a:r>
              <a:rPr lang="ko-KR" altLang="en-US" sz="800" b="0" smtClean="0">
                <a:ea typeface="아리따-돋움(TTF)-Medium"/>
              </a:rPr>
              <a:t>유형의 조회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1" name="Rectangle 21"/>
          <p:cNvSpPr>
            <a:spLocks noChangeArrowheads="1"/>
          </p:cNvSpPr>
          <p:nvPr/>
        </p:nvSpPr>
        <p:spPr bwMode="auto">
          <a:xfrm>
            <a:off x="5025008" y="5013052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성별</a:t>
            </a:r>
            <a:r>
              <a:rPr lang="en-US" altLang="ko-KR" sz="800" b="0" dirty="0" smtClean="0">
                <a:ea typeface="아리따-돋움(TTF)-Medium"/>
              </a:rPr>
              <a:t>*</a:t>
            </a:r>
            <a:r>
              <a:rPr lang="ko-KR" altLang="en-US" sz="800" b="0" dirty="0" smtClean="0">
                <a:ea typeface="아리따-돋움(TTF)-Medium"/>
              </a:rPr>
              <a:t>연령</a:t>
            </a:r>
            <a:r>
              <a:rPr lang="en-US" altLang="ko-KR" sz="800" b="0" dirty="0" smtClean="0">
                <a:ea typeface="아리따-돋움(TTF)-Medium"/>
              </a:rPr>
              <a:t>,</a:t>
            </a:r>
            <a:r>
              <a:rPr lang="ko-KR" altLang="en-US" sz="800" b="0" dirty="0" smtClean="0">
                <a:ea typeface="아리따-돋움(TTF)-Medium"/>
              </a:rPr>
              <a:t> 가격</a:t>
            </a:r>
            <a:r>
              <a:rPr lang="en-US" altLang="ko-KR" sz="800" b="0" dirty="0" smtClean="0">
                <a:ea typeface="아리따-돋움(TTF)-Medium"/>
              </a:rPr>
              <a:t>/</a:t>
            </a:r>
            <a:r>
              <a:rPr lang="ko-KR" altLang="en-US" sz="800" b="0" dirty="0" smtClean="0">
                <a:ea typeface="아리따-돋움(TTF)-Medium"/>
              </a:rPr>
              <a:t>브랜드 구매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77" name="Rectangle 21"/>
          <p:cNvSpPr>
            <a:spLocks noChangeArrowheads="1"/>
          </p:cNvSpPr>
          <p:nvPr/>
        </p:nvSpPr>
        <p:spPr bwMode="auto">
          <a:xfrm>
            <a:off x="5112646" y="4349230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</a:t>
            </a:r>
            <a:r>
              <a:rPr lang="ko-KR" altLang="en-US" sz="800" b="0" dirty="0" err="1" smtClean="0">
                <a:ea typeface="아리따-돋움(TTF)-Medium"/>
              </a:rPr>
              <a:t>상품카테고리의</a:t>
            </a:r>
            <a:r>
              <a:rPr lang="ko-KR" altLang="en-US" sz="800" b="0" dirty="0" smtClean="0">
                <a:ea typeface="아리따-돋움(TTF)-Medium"/>
              </a:rPr>
              <a:t> 할인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73" name="Rectangle 21"/>
          <p:cNvSpPr>
            <a:spLocks noChangeArrowheads="1"/>
          </p:cNvSpPr>
          <p:nvPr/>
        </p:nvSpPr>
        <p:spPr bwMode="auto">
          <a:xfrm>
            <a:off x="5040610" y="4156895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</a:t>
            </a:r>
            <a:r>
              <a:rPr lang="ko-KR" altLang="en-US" sz="800" b="0" dirty="0" err="1" smtClean="0">
                <a:ea typeface="아리따-돋움(TTF)-Medium"/>
              </a:rPr>
              <a:t>상품카테고리의</a:t>
            </a:r>
            <a:r>
              <a:rPr lang="ko-KR" altLang="en-US" sz="800" b="0" dirty="0" smtClean="0">
                <a:ea typeface="아리따-돋움(TTF)-Medium"/>
              </a:rPr>
              <a:t> 조회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7" name="Rectangle 33"/>
          <p:cNvSpPr>
            <a:spLocks noChangeArrowheads="1"/>
          </p:cNvSpPr>
          <p:nvPr/>
        </p:nvSpPr>
        <p:spPr bwMode="auto">
          <a:xfrm>
            <a:off x="5241032" y="3210132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b="0" dirty="0" smtClean="0">
                <a:ea typeface="아리따-돋움(TTF)-Medium"/>
              </a:rPr>
              <a:t>ALMOST SOLD OUT </a:t>
            </a:r>
            <a:r>
              <a:rPr lang="ko-KR" altLang="en-US" sz="800" b="0" dirty="0" smtClean="0">
                <a:ea typeface="아리따-돋움(TTF)-Medium"/>
              </a:rPr>
              <a:t>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6" name="Rectangle 33"/>
          <p:cNvSpPr>
            <a:spLocks noChangeArrowheads="1"/>
          </p:cNvSpPr>
          <p:nvPr/>
        </p:nvSpPr>
        <p:spPr bwMode="auto">
          <a:xfrm>
            <a:off x="5176605" y="3026011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b="0" dirty="0" smtClean="0">
                <a:ea typeface="아리따-돋움(TTF)-Medium"/>
              </a:rPr>
              <a:t>HOT NEW </a:t>
            </a:r>
            <a:r>
              <a:rPr lang="ko-KR" altLang="en-US" sz="800" b="0" dirty="0" smtClean="0">
                <a:ea typeface="아리따-돋움(TTF)-Medium"/>
              </a:rPr>
              <a:t>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5" name="Rectangle 33"/>
          <p:cNvSpPr>
            <a:spLocks noChangeArrowheads="1"/>
          </p:cNvSpPr>
          <p:nvPr/>
        </p:nvSpPr>
        <p:spPr bwMode="auto">
          <a:xfrm>
            <a:off x="5096576" y="2834050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b="0" dirty="0" smtClean="0">
                <a:ea typeface="아리따-돋움(TTF)-Medium"/>
              </a:rPr>
              <a:t>NEW ARRIVAL </a:t>
            </a:r>
            <a:r>
              <a:rPr lang="ko-KR" altLang="en-US" sz="800" b="0" dirty="0" smtClean="0">
                <a:ea typeface="아리따-돋움(TTF)-Medium"/>
              </a:rPr>
              <a:t>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84" name="Rectangle 33"/>
          <p:cNvSpPr>
            <a:spLocks noChangeArrowheads="1"/>
          </p:cNvSpPr>
          <p:nvPr/>
        </p:nvSpPr>
        <p:spPr bwMode="auto">
          <a:xfrm>
            <a:off x="5025008" y="2642283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b="0" dirty="0" smtClean="0">
                <a:ea typeface="아리따-돋움(TTF)-Medium"/>
              </a:rPr>
              <a:t>ON SALE </a:t>
            </a:r>
            <a:r>
              <a:rPr lang="ko-KR" altLang="en-US" sz="800" b="0" dirty="0" smtClean="0">
                <a:ea typeface="아리따-돋움(TTF)-Medium"/>
              </a:rPr>
              <a:t>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2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3" name="Rectangle 104"/>
          <p:cNvSpPr>
            <a:spLocks noChangeArrowheads="1"/>
          </p:cNvSpPr>
          <p:nvPr/>
        </p:nvSpPr>
        <p:spPr bwMode="auto">
          <a:xfrm>
            <a:off x="7586663" y="2186137"/>
            <a:ext cx="1798637" cy="593104"/>
          </a:xfrm>
          <a:prstGeom prst="rect">
            <a:avLst/>
          </a:prstGeom>
          <a:solidFill>
            <a:srgbClr val="F8F8F8"/>
          </a:solidFill>
          <a:ln w="9525" cap="rnd" algn="ctr">
            <a:solidFill>
              <a:srgbClr val="333333"/>
            </a:solidFill>
            <a:prstDash val="sysDot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333333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endParaRPr lang="ko-KR" altLang="en-US">
              <a:ea typeface="아리따-돋움(TTF)-Medium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397407" y="3366237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구매 인기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3328900" y="3180744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</a:t>
            </a:r>
            <a:r>
              <a:rPr lang="en-US" altLang="ko-KR" sz="800" dirty="0" smtClean="0">
                <a:ea typeface="아리따-돋움(TTF)-Medium"/>
              </a:rPr>
              <a:t>Most </a:t>
            </a:r>
            <a:r>
              <a:rPr lang="ko-KR" altLang="en-US" sz="800" dirty="0" smtClean="0">
                <a:ea typeface="아리따-돋움(TTF)-Medium"/>
              </a:rPr>
              <a:t>구매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275013" y="2998588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</a:t>
            </a:r>
            <a:r>
              <a:rPr lang="en-US" altLang="ko-KR" sz="800" b="0" dirty="0" smtClean="0">
                <a:ea typeface="아리따-돋움(TTF)-Medium"/>
              </a:rPr>
              <a:t>Most </a:t>
            </a:r>
            <a:r>
              <a:rPr lang="ko-KR" altLang="en-US" sz="800" b="0" dirty="0" smtClean="0">
                <a:ea typeface="아리따-돋움(TTF)-Medium"/>
              </a:rPr>
              <a:t>조회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603375" y="4687985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err="1" smtClean="0">
                <a:ea typeface="아리따-돋움(TTF)-Medium"/>
              </a:rPr>
              <a:t>카테고리별</a:t>
            </a:r>
            <a:r>
              <a:rPr lang="ko-KR" altLang="en-US" sz="800" dirty="0" smtClean="0">
                <a:ea typeface="아리따-돋움(TTF)-Medium"/>
              </a:rPr>
              <a:t> 자주 구매한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6" name="Rectangle 16"/>
          <p:cNvSpPr>
            <a:spLocks noChangeArrowheads="1"/>
          </p:cNvSpPr>
          <p:nvPr/>
        </p:nvSpPr>
        <p:spPr bwMode="auto">
          <a:xfrm>
            <a:off x="3495729" y="6014333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</a:t>
            </a:r>
            <a:r>
              <a:rPr lang="en-US" altLang="ko-KR" sz="800" dirty="0" smtClean="0">
                <a:ea typeface="아리따-돋움(TTF)-Medium"/>
              </a:rPr>
              <a:t>Most </a:t>
            </a:r>
            <a:r>
              <a:rPr lang="ko-KR" altLang="en-US" sz="800" dirty="0" smtClean="0">
                <a:ea typeface="아리따-돋움(TTF)-Medium"/>
              </a:rPr>
              <a:t>전사 구매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21" name="Rectangle 21"/>
          <p:cNvSpPr>
            <a:spLocks noChangeArrowheads="1"/>
          </p:cNvSpPr>
          <p:nvPr/>
        </p:nvSpPr>
        <p:spPr bwMode="auto">
          <a:xfrm>
            <a:off x="4954588" y="3974384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</a:t>
            </a:r>
            <a:r>
              <a:rPr lang="ko-KR" altLang="en-US" sz="800" b="0" dirty="0" err="1" smtClean="0">
                <a:ea typeface="아리따-돋움(TTF)-Medium"/>
              </a:rPr>
              <a:t>상품카테고리의</a:t>
            </a:r>
            <a:r>
              <a:rPr lang="ko-KR" altLang="en-US" sz="800" b="0" dirty="0" smtClean="0">
                <a:ea typeface="아리따-돋움(TTF)-Medium"/>
              </a:rPr>
              <a:t> 구매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27" name="Rectangle 33"/>
          <p:cNvSpPr>
            <a:spLocks noChangeArrowheads="1"/>
          </p:cNvSpPr>
          <p:nvPr/>
        </p:nvSpPr>
        <p:spPr bwMode="auto">
          <a:xfrm>
            <a:off x="4956175" y="2462610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b="0" dirty="0" smtClean="0">
                <a:ea typeface="아리따-돋움(TTF)-Medium"/>
              </a:rPr>
              <a:t>BEST SELLER </a:t>
            </a:r>
            <a:r>
              <a:rPr lang="ko-KR" altLang="en-US" sz="800" b="0" dirty="0" smtClean="0">
                <a:ea typeface="아리따-돋움(TTF)-Medium"/>
              </a:rPr>
              <a:t>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28" name="Rectangle 34"/>
          <p:cNvSpPr>
            <a:spLocks noChangeArrowheads="1"/>
          </p:cNvSpPr>
          <p:nvPr/>
        </p:nvSpPr>
        <p:spPr bwMode="auto">
          <a:xfrm>
            <a:off x="4872038" y="2276872"/>
            <a:ext cx="1352550" cy="239713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해당 브랜드 상품</a:t>
            </a:r>
            <a:r>
              <a:rPr lang="ko-KR" altLang="en-US" sz="800" b="0" dirty="0" smtClean="0">
                <a:ea typeface="아리따-돋움(TTF)-Medium"/>
              </a:rPr>
              <a:t> </a:t>
            </a:r>
            <a:r>
              <a:rPr lang="ko-KR" altLang="en-US" sz="800" b="0" dirty="0">
                <a:ea typeface="아리따-돋움(TTF)-Medium"/>
              </a:rPr>
              <a:t>추천</a:t>
            </a:r>
          </a:p>
        </p:txBody>
      </p:sp>
      <p:sp>
        <p:nvSpPr>
          <p:cNvPr id="31" name="Rectangle 45"/>
          <p:cNvSpPr>
            <a:spLocks noChangeArrowheads="1"/>
          </p:cNvSpPr>
          <p:nvPr/>
        </p:nvSpPr>
        <p:spPr bwMode="auto">
          <a:xfrm>
            <a:off x="1603375" y="5192041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상단 브랜드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32" name="Rectangle 47"/>
          <p:cNvSpPr>
            <a:spLocks noChangeArrowheads="1"/>
          </p:cNvSpPr>
          <p:nvPr/>
        </p:nvSpPr>
        <p:spPr bwMode="auto">
          <a:xfrm>
            <a:off x="3424292" y="5819810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개인 </a:t>
            </a:r>
            <a:r>
              <a:rPr lang="en-US" altLang="ko-KR" sz="800" dirty="0" smtClean="0">
                <a:ea typeface="아리따-돋움(TTF)-Medium"/>
              </a:rPr>
              <a:t>Most AP</a:t>
            </a:r>
            <a:r>
              <a:rPr lang="ko-KR" altLang="en-US" sz="800" dirty="0" smtClean="0">
                <a:ea typeface="아리따-돋움(TTF)-Medium"/>
              </a:rPr>
              <a:t>몰 구매 상품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33" name="Rectangle 48"/>
          <p:cNvSpPr>
            <a:spLocks noChangeArrowheads="1"/>
          </p:cNvSpPr>
          <p:nvPr/>
        </p:nvSpPr>
        <p:spPr bwMode="auto">
          <a:xfrm>
            <a:off x="3352854" y="5646773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</a:t>
            </a:r>
            <a:r>
              <a:rPr lang="en-US" altLang="ko-KR" sz="800" b="0" dirty="0" smtClean="0">
                <a:ea typeface="아리따-돋움(TTF)-Medium"/>
              </a:rPr>
              <a:t>Most </a:t>
            </a:r>
            <a:r>
              <a:rPr lang="ko-KR" altLang="en-US" sz="800" b="0" dirty="0" smtClean="0">
                <a:ea typeface="아리따-돋움(TTF)-Medium"/>
              </a:rPr>
              <a:t>조회 상품의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35" name="Rectangle 51"/>
          <p:cNvSpPr>
            <a:spLocks noChangeArrowheads="1"/>
          </p:cNvSpPr>
          <p:nvPr/>
        </p:nvSpPr>
        <p:spPr bwMode="auto">
          <a:xfrm>
            <a:off x="4872038" y="3792931"/>
            <a:ext cx="1352550" cy="239713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해당 카테고리 </a:t>
            </a:r>
            <a:r>
              <a:rPr lang="ko-KR" altLang="en-US" sz="800" b="0" dirty="0">
                <a:ea typeface="아리따-돋움(TTF)-Medium"/>
              </a:rPr>
              <a:t>다른 상품 추천</a:t>
            </a:r>
          </a:p>
        </p:txBody>
      </p:sp>
      <p:sp>
        <p:nvSpPr>
          <p:cNvPr id="36" name="Line 53"/>
          <p:cNvSpPr>
            <a:spLocks noChangeShapeType="1"/>
          </p:cNvSpPr>
          <p:nvPr/>
        </p:nvSpPr>
        <p:spPr bwMode="auto">
          <a:xfrm>
            <a:off x="709613" y="3729186"/>
            <a:ext cx="8934450" cy="0"/>
          </a:xfrm>
          <a:prstGeom prst="line">
            <a:avLst/>
          </a:prstGeom>
          <a:noFill/>
          <a:ln w="15875">
            <a:solidFill>
              <a:srgbClr val="80808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808080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endParaRPr lang="ko-KR" altLang="en-US">
              <a:ea typeface="아리따-돋움(TTF)-Medium"/>
            </a:endParaRPr>
          </a:p>
        </p:txBody>
      </p:sp>
      <p:sp>
        <p:nvSpPr>
          <p:cNvPr id="37" name="Line 54"/>
          <p:cNvSpPr>
            <a:spLocks noChangeShapeType="1"/>
          </p:cNvSpPr>
          <p:nvPr/>
        </p:nvSpPr>
        <p:spPr bwMode="auto">
          <a:xfrm>
            <a:off x="695325" y="4949973"/>
            <a:ext cx="4025900" cy="0"/>
          </a:xfrm>
          <a:prstGeom prst="line">
            <a:avLst/>
          </a:prstGeom>
          <a:noFill/>
          <a:ln w="15875">
            <a:solidFill>
              <a:srgbClr val="80808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808080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endParaRPr lang="ko-KR" altLang="en-US">
              <a:ea typeface="아리따-돋움(TTF)-Medium"/>
            </a:endParaRPr>
          </a:p>
        </p:txBody>
      </p:sp>
      <p:sp>
        <p:nvSpPr>
          <p:cNvPr id="38" name="Rectangle 58"/>
          <p:cNvSpPr>
            <a:spLocks noChangeArrowheads="1"/>
          </p:cNvSpPr>
          <p:nvPr/>
        </p:nvSpPr>
        <p:spPr bwMode="auto">
          <a:xfrm>
            <a:off x="8196263" y="3977448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>
                <a:ea typeface="아리따-돋움(TTF)-Medium"/>
              </a:rPr>
              <a:t>다른 고객 추가로 구매</a:t>
            </a:r>
          </a:p>
        </p:txBody>
      </p:sp>
      <p:sp>
        <p:nvSpPr>
          <p:cNvPr id="39" name="Line 8"/>
          <p:cNvSpPr>
            <a:spLocks noChangeShapeType="1"/>
          </p:cNvSpPr>
          <p:nvPr/>
        </p:nvSpPr>
        <p:spPr bwMode="gray">
          <a:xfrm flipV="1">
            <a:off x="1177925" y="1905148"/>
            <a:ext cx="8361363" cy="3175"/>
          </a:xfrm>
          <a:prstGeom prst="line">
            <a:avLst/>
          </a:prstGeom>
          <a:noFill/>
          <a:ln w="88900">
            <a:solidFill>
              <a:srgbClr val="C0C0C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72000" tIns="72000" rIns="72000" bIns="72000" anchor="ctr"/>
          <a:lstStyle/>
          <a:p>
            <a:pPr>
              <a:defRPr/>
            </a:pPr>
            <a:endParaRPr lang="ko-KR" altLang="en-US">
              <a:ea typeface="아리따-돋움(TTF)-Medium"/>
            </a:endParaRPr>
          </a:p>
        </p:txBody>
      </p:sp>
      <p:sp>
        <p:nvSpPr>
          <p:cNvPr id="40" name="Oval 9"/>
          <p:cNvSpPr>
            <a:spLocks noChangeArrowheads="1"/>
          </p:cNvSpPr>
          <p:nvPr/>
        </p:nvSpPr>
        <p:spPr bwMode="gray">
          <a:xfrm>
            <a:off x="2038350" y="1673373"/>
            <a:ext cx="539750" cy="48260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  <a:defRPr/>
            </a:pPr>
            <a:r>
              <a:rPr lang="ko-KR" altLang="en-US" sz="1200" dirty="0">
                <a:ea typeface="아리따-돋움(TTF)-Medium"/>
              </a:rPr>
              <a:t>메인</a:t>
            </a:r>
          </a:p>
        </p:txBody>
      </p:sp>
      <p:sp>
        <p:nvSpPr>
          <p:cNvPr id="41" name="Oval 10"/>
          <p:cNvSpPr>
            <a:spLocks noChangeArrowheads="1"/>
          </p:cNvSpPr>
          <p:nvPr/>
        </p:nvSpPr>
        <p:spPr bwMode="gray">
          <a:xfrm>
            <a:off x="5302250" y="1673373"/>
            <a:ext cx="539750" cy="48260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  <a:defRPr/>
            </a:pPr>
            <a:r>
              <a:rPr lang="ko-KR" altLang="en-US" sz="1200" dirty="0">
                <a:ea typeface="아리따-돋움(TTF)-Medium"/>
              </a:rPr>
              <a:t>상품</a:t>
            </a:r>
            <a:br>
              <a:rPr lang="ko-KR" altLang="en-US" sz="1200" dirty="0">
                <a:ea typeface="아리따-돋움(TTF)-Medium"/>
              </a:rPr>
            </a:br>
            <a:r>
              <a:rPr lang="ko-KR" altLang="en-US" sz="1200" dirty="0">
                <a:ea typeface="아리따-돋움(TTF)-Medium"/>
              </a:rPr>
              <a:t>상세</a:t>
            </a:r>
          </a:p>
        </p:txBody>
      </p:sp>
      <p:sp>
        <p:nvSpPr>
          <p:cNvPr id="42" name="Oval 11"/>
          <p:cNvSpPr>
            <a:spLocks noChangeArrowheads="1"/>
          </p:cNvSpPr>
          <p:nvPr/>
        </p:nvSpPr>
        <p:spPr bwMode="gray">
          <a:xfrm>
            <a:off x="6902450" y="1674961"/>
            <a:ext cx="539750" cy="48260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  <a:defRPr/>
            </a:pPr>
            <a:r>
              <a:rPr lang="ko-KR" altLang="en-US" sz="1200" dirty="0" err="1">
                <a:ea typeface="아리따-돋움(TTF)-Medium"/>
              </a:rPr>
              <a:t>장바</a:t>
            </a:r>
            <a:r>
              <a:rPr lang="ko-KR" altLang="en-US" sz="1200" dirty="0">
                <a:ea typeface="아리따-돋움(TTF)-Medium"/>
              </a:rPr>
              <a:t/>
            </a:r>
            <a:br>
              <a:rPr lang="ko-KR" altLang="en-US" sz="1200" dirty="0">
                <a:ea typeface="아리따-돋움(TTF)-Medium"/>
              </a:rPr>
            </a:br>
            <a:r>
              <a:rPr lang="ko-KR" altLang="en-US" sz="1200" dirty="0">
                <a:ea typeface="아리따-돋움(TTF)-Medium"/>
              </a:rPr>
              <a:t>구니</a:t>
            </a:r>
          </a:p>
        </p:txBody>
      </p:sp>
      <p:sp>
        <p:nvSpPr>
          <p:cNvPr id="43" name="Oval 12"/>
          <p:cNvSpPr>
            <a:spLocks noChangeArrowheads="1"/>
          </p:cNvSpPr>
          <p:nvPr/>
        </p:nvSpPr>
        <p:spPr bwMode="gray">
          <a:xfrm>
            <a:off x="8497888" y="1674961"/>
            <a:ext cx="539750" cy="48260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  <a:defRPr/>
            </a:pPr>
            <a:r>
              <a:rPr lang="ko-KR" altLang="en-US" sz="1200" dirty="0">
                <a:ea typeface="아리따-돋움(TTF)-Medium"/>
              </a:rPr>
              <a:t>결제</a:t>
            </a:r>
            <a:br>
              <a:rPr lang="ko-KR" altLang="en-US" sz="1200" dirty="0">
                <a:ea typeface="아리따-돋움(TTF)-Medium"/>
              </a:rPr>
            </a:br>
            <a:r>
              <a:rPr lang="ko-KR" altLang="en-US" sz="1200" dirty="0">
                <a:ea typeface="아리따-돋움(TTF)-Medium"/>
              </a:rPr>
              <a:t>완료</a:t>
            </a:r>
          </a:p>
        </p:txBody>
      </p:sp>
      <p:sp>
        <p:nvSpPr>
          <p:cNvPr id="44" name="Oval 15"/>
          <p:cNvSpPr>
            <a:spLocks noChangeArrowheads="1"/>
          </p:cNvSpPr>
          <p:nvPr/>
        </p:nvSpPr>
        <p:spPr bwMode="gray">
          <a:xfrm>
            <a:off x="3621088" y="1673373"/>
            <a:ext cx="539750" cy="48260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  <a:defRPr/>
            </a:pPr>
            <a:r>
              <a:rPr lang="ko-KR" altLang="en-US" sz="1200" dirty="0" err="1">
                <a:ea typeface="아리따-돋움(TTF)-Medium"/>
              </a:rPr>
              <a:t>카테</a:t>
            </a:r>
            <a:r>
              <a:rPr lang="ko-KR" altLang="en-US" sz="1200" dirty="0">
                <a:ea typeface="아리따-돋움(TTF)-Medium"/>
              </a:rPr>
              <a:t/>
            </a:r>
            <a:br>
              <a:rPr lang="ko-KR" altLang="en-US" sz="1200" dirty="0">
                <a:ea typeface="아리따-돋움(TTF)-Medium"/>
              </a:rPr>
            </a:br>
            <a:r>
              <a:rPr lang="ko-KR" altLang="en-US" sz="1200" dirty="0">
                <a:ea typeface="아리따-돋움(TTF)-Medium"/>
              </a:rPr>
              <a:t>고리</a:t>
            </a:r>
          </a:p>
        </p:txBody>
      </p:sp>
      <p:sp>
        <p:nvSpPr>
          <p:cNvPr id="45" name="Text Box 47"/>
          <p:cNvSpPr txBox="1">
            <a:spLocks noChangeArrowheads="1"/>
          </p:cNvSpPr>
          <p:nvPr/>
        </p:nvSpPr>
        <p:spPr bwMode="auto">
          <a:xfrm>
            <a:off x="534988" y="2543323"/>
            <a:ext cx="10382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1pPr>
            <a:lvl2pPr marL="742950" indent="-28575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2pPr>
            <a:lvl3pPr marL="11430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3pPr>
            <a:lvl4pPr marL="16002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4pPr>
            <a:lvl5pPr marL="20574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kumimoji="1" lang="en-US" altLang="ko-KR" sz="1000" i="1" smtClean="0">
                <a:latin typeface="+mn-lt"/>
                <a:ea typeface="아리따-돋움(TTF)-Medium"/>
              </a:rPr>
              <a:t>Not logged</a:t>
            </a:r>
            <a:br>
              <a:rPr kumimoji="1" lang="en-US" altLang="ko-KR" sz="1000" i="1" smtClean="0">
                <a:latin typeface="+mn-lt"/>
                <a:ea typeface="아리따-돋움(TTF)-Medium"/>
              </a:rPr>
            </a:br>
            <a:r>
              <a:rPr kumimoji="1" lang="en-US" altLang="ko-KR" sz="1000" i="1" smtClean="0">
                <a:latin typeface="+mn-lt"/>
                <a:ea typeface="아리따-돋움(TTF)-Medium"/>
              </a:rPr>
              <a:t>&amp;</a:t>
            </a:r>
            <a:br>
              <a:rPr kumimoji="1" lang="en-US" altLang="ko-KR" sz="1000" i="1" smtClean="0">
                <a:latin typeface="+mn-lt"/>
                <a:ea typeface="아리따-돋움(TTF)-Medium"/>
              </a:rPr>
            </a:br>
            <a:r>
              <a:rPr kumimoji="1" lang="en-US" altLang="ko-KR" sz="1000" i="1" smtClean="0">
                <a:latin typeface="+mn-lt"/>
                <a:ea typeface="아리따-돋움(TTF)-Medium"/>
              </a:rPr>
              <a:t>No History</a:t>
            </a:r>
          </a:p>
        </p:txBody>
      </p:sp>
      <p:sp>
        <p:nvSpPr>
          <p:cNvPr id="46" name="Rectangle 62"/>
          <p:cNvSpPr>
            <a:spLocks noChangeArrowheads="1"/>
          </p:cNvSpPr>
          <p:nvPr/>
        </p:nvSpPr>
        <p:spPr bwMode="auto">
          <a:xfrm>
            <a:off x="239713" y="2195661"/>
            <a:ext cx="366712" cy="4257675"/>
          </a:xfrm>
          <a:prstGeom prst="rect">
            <a:avLst/>
          </a:prstGeom>
          <a:solidFill>
            <a:srgbClr val="808080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vert="eaVert" wrap="none" anchor="ctr"/>
          <a:lstStyle/>
          <a:p>
            <a:pPr algn="ctr">
              <a:spcAft>
                <a:spcPct val="15000"/>
              </a:spcAft>
              <a:buClr>
                <a:schemeClr val="tx1"/>
              </a:buClr>
              <a:buFont typeface="Times" pitchFamily="18" charset="0"/>
              <a:buNone/>
              <a:tabLst>
                <a:tab pos="914400" algn="l"/>
                <a:tab pos="7315200" algn="r"/>
              </a:tabLst>
              <a:defRPr/>
            </a:pPr>
            <a:r>
              <a:rPr lang="en-US" altLang="ko-KR" dirty="0" err="1" smtClean="0">
                <a:solidFill>
                  <a:schemeClr val="bg1"/>
                </a:solidFill>
                <a:ea typeface="아리따-돋움(TTF)-Medium"/>
                <a:cs typeface="Arial" pitchFamily="34" charset="0"/>
              </a:rPr>
              <a:t>APmall</a:t>
            </a:r>
            <a:r>
              <a:rPr lang="en-US" altLang="ko-KR" dirty="0" smtClean="0">
                <a:solidFill>
                  <a:schemeClr val="bg1"/>
                </a:solidFill>
                <a:ea typeface="아리따-돋움(TTF)-Medium"/>
                <a:cs typeface="Arial" pitchFamily="34" charset="0"/>
              </a:rPr>
              <a:t> </a:t>
            </a:r>
            <a:r>
              <a:rPr lang="en-US" altLang="ko-KR" dirty="0">
                <a:solidFill>
                  <a:schemeClr val="bg1"/>
                </a:solidFill>
                <a:ea typeface="아리따-돋움(TTF)-Medium"/>
                <a:cs typeface="Arial" pitchFamily="34" charset="0"/>
              </a:rPr>
              <a:t>Recommendation List</a:t>
            </a:r>
          </a:p>
        </p:txBody>
      </p:sp>
      <p:sp>
        <p:nvSpPr>
          <p:cNvPr id="47" name="Text Box 47"/>
          <p:cNvSpPr txBox="1">
            <a:spLocks noChangeArrowheads="1"/>
          </p:cNvSpPr>
          <p:nvPr/>
        </p:nvSpPr>
        <p:spPr bwMode="auto">
          <a:xfrm>
            <a:off x="534988" y="3967311"/>
            <a:ext cx="10382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1pPr>
            <a:lvl2pPr marL="742950" indent="-28575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2pPr>
            <a:lvl3pPr marL="11430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3pPr>
            <a:lvl4pPr marL="16002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4pPr>
            <a:lvl5pPr marL="20574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kumimoji="1" lang="en-US" altLang="ko-KR" sz="1000" i="1" smtClean="0">
                <a:latin typeface="+mn-lt"/>
                <a:ea typeface="아리따-돋움(TTF)-Medium"/>
              </a:rPr>
              <a:t>Not logged</a:t>
            </a:r>
            <a:br>
              <a:rPr kumimoji="1" lang="en-US" altLang="ko-KR" sz="1000" i="1" smtClean="0">
                <a:latin typeface="+mn-lt"/>
                <a:ea typeface="아리따-돋움(TTF)-Medium"/>
              </a:rPr>
            </a:br>
            <a:r>
              <a:rPr kumimoji="1" lang="en-US" altLang="ko-KR" sz="1000" i="1" smtClean="0">
                <a:latin typeface="+mn-lt"/>
                <a:ea typeface="아리따-돋움(TTF)-Medium"/>
              </a:rPr>
              <a:t>&amp;</a:t>
            </a:r>
            <a:br>
              <a:rPr kumimoji="1" lang="en-US" altLang="ko-KR" sz="1000" i="1" smtClean="0">
                <a:latin typeface="+mn-lt"/>
                <a:ea typeface="아리따-돋움(TTF)-Medium"/>
              </a:rPr>
            </a:br>
            <a:r>
              <a:rPr kumimoji="1" lang="en-US" altLang="ko-KR" sz="1000" i="1" smtClean="0">
                <a:latin typeface="+mn-lt"/>
                <a:ea typeface="아리따-돋움(TTF)-Medium"/>
              </a:rPr>
              <a:t>History</a:t>
            </a:r>
          </a:p>
        </p:txBody>
      </p:sp>
      <p:sp>
        <p:nvSpPr>
          <p:cNvPr id="48" name="Text Box 47"/>
          <p:cNvSpPr txBox="1">
            <a:spLocks noChangeArrowheads="1"/>
          </p:cNvSpPr>
          <p:nvPr/>
        </p:nvSpPr>
        <p:spPr bwMode="auto">
          <a:xfrm>
            <a:off x="525463" y="5564336"/>
            <a:ext cx="1038225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1pPr>
            <a:lvl2pPr marL="742950" indent="-28575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2pPr>
            <a:lvl3pPr marL="11430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3pPr>
            <a:lvl4pPr marL="16002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4pPr>
            <a:lvl5pPr marL="2057400" indent="-228600" eaLnBrk="0" hangingPunct="0"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pitchFamily="34" charset="0"/>
                <a:ea typeface="굴림" pitchFamily="50" charset="-127"/>
              </a:defRPr>
            </a:lvl9pPr>
          </a:lstStyle>
          <a:p>
            <a:pPr eaLnBrk="1" latinLnBrk="1" hangingPunct="1">
              <a:spcBef>
                <a:spcPct val="50000"/>
              </a:spcBef>
              <a:defRPr/>
            </a:pPr>
            <a:r>
              <a:rPr kumimoji="1" lang="en-US" altLang="ko-KR" sz="1000" i="1" smtClean="0">
                <a:latin typeface="+mn-lt"/>
                <a:ea typeface="아리따-돋움(TTF)-Medium"/>
              </a:rPr>
              <a:t>Logged</a:t>
            </a:r>
          </a:p>
        </p:txBody>
      </p:sp>
      <p:sp>
        <p:nvSpPr>
          <p:cNvPr id="51" name="Rectangle 77"/>
          <p:cNvSpPr>
            <a:spLocks noChangeArrowheads="1"/>
          </p:cNvSpPr>
          <p:nvPr/>
        </p:nvSpPr>
        <p:spPr bwMode="auto">
          <a:xfrm>
            <a:off x="6527800" y="3785116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>
                <a:ea typeface="아리따-돋움(TTF)-Medium"/>
              </a:rPr>
              <a:t>함께 </a:t>
            </a:r>
            <a:r>
              <a:rPr lang="ko-KR" altLang="en-US" sz="800" dirty="0" smtClean="0">
                <a:ea typeface="아리따-돋움(TTF)-Medium"/>
              </a:rPr>
              <a:t>구매하신 상품 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53" name="Rectangle 79"/>
          <p:cNvSpPr>
            <a:spLocks noChangeArrowheads="1"/>
          </p:cNvSpPr>
          <p:nvPr/>
        </p:nvSpPr>
        <p:spPr bwMode="auto">
          <a:xfrm>
            <a:off x="6527800" y="4101028"/>
            <a:ext cx="1352550" cy="239713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함께 조회하신 상품 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56" name="Rectangle 83"/>
          <p:cNvSpPr>
            <a:spLocks noChangeArrowheads="1"/>
          </p:cNvSpPr>
          <p:nvPr/>
        </p:nvSpPr>
        <p:spPr bwMode="auto">
          <a:xfrm>
            <a:off x="8131175" y="3785116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>
                <a:ea typeface="아리따-돋움(TTF)-Medium"/>
              </a:rPr>
              <a:t>다른 고객 추가로 </a:t>
            </a:r>
            <a:r>
              <a:rPr lang="ko-KR" altLang="en-US" sz="800" dirty="0" smtClean="0">
                <a:ea typeface="아리따-돋움(TTF)-Medium"/>
              </a:rPr>
              <a:t>조</a:t>
            </a:r>
            <a:r>
              <a:rPr lang="ko-KR" altLang="en-US" sz="800" dirty="0">
                <a:ea typeface="아리따-돋움(TTF)-Medium"/>
              </a:rPr>
              <a:t>회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72" name="Rectangle 107"/>
          <p:cNvSpPr>
            <a:spLocks noChangeArrowheads="1"/>
          </p:cNvSpPr>
          <p:nvPr/>
        </p:nvSpPr>
        <p:spPr bwMode="auto">
          <a:xfrm>
            <a:off x="8047038" y="2472832"/>
            <a:ext cx="1258887" cy="2524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추천 시나리오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71" name="Oval 11"/>
          <p:cNvSpPr>
            <a:spLocks noChangeArrowheads="1"/>
          </p:cNvSpPr>
          <p:nvPr/>
        </p:nvSpPr>
        <p:spPr bwMode="gray">
          <a:xfrm>
            <a:off x="7586663" y="2186138"/>
            <a:ext cx="427832" cy="593104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36000" tIns="0" rIns="36000" bIns="0" anchor="ctr"/>
          <a:lstStyle/>
          <a:p>
            <a:pPr>
              <a:buClr>
                <a:schemeClr val="accent2"/>
              </a:buClr>
            </a:pPr>
            <a:r>
              <a:rPr lang="ko-KR" altLang="en-US" sz="1000" dirty="0">
                <a:ea typeface="아리따-돋움(TTF)-Medium"/>
              </a:rPr>
              <a:t>항목</a:t>
            </a:r>
          </a:p>
          <a:p>
            <a:pPr>
              <a:buClr>
                <a:schemeClr val="accent2"/>
              </a:buClr>
            </a:pPr>
            <a:r>
              <a:rPr lang="ko-KR" altLang="en-US" sz="1000" dirty="0">
                <a:ea typeface="아리따-돋움(TTF)-Medium"/>
              </a:rPr>
              <a:t>설명</a:t>
            </a:r>
          </a:p>
        </p:txBody>
      </p:sp>
      <p:sp>
        <p:nvSpPr>
          <p:cNvPr id="74" name="TextBox 73"/>
          <p:cNvSpPr txBox="1"/>
          <p:nvPr>
            <p:custDataLst>
              <p:tags r:id="rId1"/>
            </p:custDataLst>
          </p:nvPr>
        </p:nvSpPr>
        <p:spPr>
          <a:xfrm>
            <a:off x="372766" y="1146010"/>
            <a:ext cx="9188746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kumimoji="1" lang="en-US" altLang="ko-KR" sz="1400" dirty="0" smtClean="0">
                <a:ea typeface="아리따-돋움(TTF)-Medium"/>
              </a:rPr>
              <a:t>AP</a:t>
            </a:r>
            <a:r>
              <a:rPr kumimoji="1" lang="ko-KR" altLang="en-US" sz="1400" dirty="0" smtClean="0">
                <a:ea typeface="아리따-돋움(TTF)-Medium"/>
              </a:rPr>
              <a:t>몰의 </a:t>
            </a:r>
            <a:r>
              <a:rPr kumimoji="1" lang="ko-KR" altLang="en-US" sz="1400" dirty="0" err="1">
                <a:ea typeface="아리따-돋움(TTF)-Medium"/>
              </a:rPr>
              <a:t>화면별로</a:t>
            </a:r>
            <a:r>
              <a:rPr kumimoji="1" lang="ko-KR" altLang="en-US" sz="1400" dirty="0">
                <a:ea typeface="아리따-돋움(TTF)-Medium"/>
              </a:rPr>
              <a:t> 우선 개발이 필요한 </a:t>
            </a:r>
            <a:r>
              <a:rPr kumimoji="1" lang="ko-KR" altLang="en-US" sz="1400" dirty="0" smtClean="0">
                <a:ea typeface="아리따-돋움(TTF)-Medium"/>
              </a:rPr>
              <a:t>추천 항목은 </a:t>
            </a:r>
            <a:r>
              <a:rPr kumimoji="1" lang="ko-KR" altLang="en-US" sz="1400" dirty="0">
                <a:ea typeface="아리따-돋움(TTF)-Medium"/>
              </a:rPr>
              <a:t>아래와 같으며</a:t>
            </a:r>
            <a:r>
              <a:rPr kumimoji="1" lang="en-US" altLang="ko-KR" sz="1400" dirty="0">
                <a:ea typeface="아리따-돋움(TTF)-Medium"/>
              </a:rPr>
              <a:t>, </a:t>
            </a:r>
            <a:r>
              <a:rPr kumimoji="1" lang="ko-KR" altLang="en-US" sz="1400" dirty="0">
                <a:ea typeface="아리따-돋움(TTF)-Medium"/>
              </a:rPr>
              <a:t>현재 </a:t>
            </a:r>
            <a:r>
              <a:rPr kumimoji="1" lang="ko-KR" altLang="en-US" sz="1400" dirty="0" smtClean="0">
                <a:ea typeface="아리따-돋움(TTF)-Medium"/>
              </a:rPr>
              <a:t>준비 상황을 고려한 차별화 항목으로 구분 했습니다</a:t>
            </a:r>
            <a:r>
              <a:rPr kumimoji="1" lang="en-US" altLang="ko-KR" sz="1400" dirty="0" smtClean="0">
                <a:ea typeface="아리따-돋움(TTF)-Medium"/>
              </a:rPr>
              <a:t>.</a:t>
            </a:r>
            <a:endParaRPr kumimoji="1" lang="ko-KR" altLang="en-US" sz="1400" dirty="0">
              <a:ea typeface="아리따-돋움(TTF)-Medium"/>
            </a:endParaRPr>
          </a:p>
        </p:txBody>
      </p:sp>
      <p:cxnSp>
        <p:nvCxnSpPr>
          <p:cNvPr id="75" name="직선 연결선 74"/>
          <p:cNvCxnSpPr/>
          <p:nvPr/>
        </p:nvCxnSpPr>
        <p:spPr>
          <a:xfrm>
            <a:off x="272480" y="1268760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21"/>
          <p:cNvSpPr>
            <a:spLocks noChangeArrowheads="1"/>
          </p:cNvSpPr>
          <p:nvPr/>
        </p:nvSpPr>
        <p:spPr bwMode="auto">
          <a:xfrm>
            <a:off x="4953000" y="4829392"/>
            <a:ext cx="1352550" cy="239713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성별</a:t>
            </a:r>
            <a:r>
              <a:rPr lang="en-US" altLang="ko-KR" sz="800" b="0" dirty="0" smtClean="0">
                <a:ea typeface="아리따-돋움(TTF)-Medium"/>
              </a:rPr>
              <a:t>*</a:t>
            </a:r>
            <a:r>
              <a:rPr lang="ko-KR" altLang="en-US" sz="800" b="0" dirty="0" smtClean="0">
                <a:ea typeface="아리따-돋움(TTF)-Medium"/>
              </a:rPr>
              <a:t>연령</a:t>
            </a:r>
            <a:r>
              <a:rPr lang="en-US" altLang="ko-KR" sz="800" b="0" dirty="0" smtClean="0">
                <a:ea typeface="아리따-돋움(TTF)-Medium"/>
              </a:rPr>
              <a:t>,</a:t>
            </a:r>
            <a:r>
              <a:rPr lang="ko-KR" altLang="en-US" sz="800" b="0" dirty="0" smtClean="0">
                <a:ea typeface="아리따-돋움(TTF)-Medium"/>
              </a:rPr>
              <a:t> 가격</a:t>
            </a:r>
            <a:r>
              <a:rPr lang="en-US" altLang="ko-KR" sz="800" b="0" dirty="0" smtClean="0">
                <a:ea typeface="아리따-돋움(TTF)-Medium"/>
              </a:rPr>
              <a:t>/</a:t>
            </a:r>
            <a:r>
              <a:rPr lang="ko-KR" altLang="en-US" sz="800" b="0" dirty="0" smtClean="0">
                <a:ea typeface="아리따-돋움(TTF)-Medium"/>
              </a:rPr>
              <a:t>브랜드 조회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22" name="Rectangle 22"/>
          <p:cNvSpPr>
            <a:spLocks noChangeArrowheads="1"/>
          </p:cNvSpPr>
          <p:nvPr/>
        </p:nvSpPr>
        <p:spPr bwMode="auto">
          <a:xfrm>
            <a:off x="4864950" y="4637057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>
                <a:ea typeface="아리따-돋움(TTF)-Medium"/>
              </a:rPr>
              <a:t>함께 </a:t>
            </a:r>
            <a:r>
              <a:rPr lang="ko-KR" altLang="en-US" sz="800" dirty="0" smtClean="0">
                <a:ea typeface="아리따-돋움(TTF)-Medium"/>
              </a:rPr>
              <a:t>선택</a:t>
            </a:r>
            <a:r>
              <a:rPr lang="ko-KR" altLang="en-US" sz="800" dirty="0">
                <a:ea typeface="아리따-돋움(TTF)-Medium"/>
              </a:rPr>
              <a:t>한</a:t>
            </a:r>
            <a:r>
              <a:rPr lang="ko-KR" altLang="en-US" sz="800" b="0" dirty="0" smtClean="0">
                <a:ea typeface="아리따-돋움(TTF)-Medium"/>
              </a:rPr>
              <a:t> 상품 추천</a:t>
            </a:r>
            <a:endParaRPr lang="ko-KR" altLang="en-US" sz="800" b="0" dirty="0">
              <a:ea typeface="아리따-돋움(TTF)-Medium"/>
            </a:endParaRPr>
          </a:p>
        </p:txBody>
      </p:sp>
      <p:pic>
        <p:nvPicPr>
          <p:cNvPr id="88" name="Picture 91" descr="star_gold_25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97" y="3673564"/>
            <a:ext cx="204788" cy="20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9" name="Picture 91" descr="star_gold_25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97" y="3965989"/>
            <a:ext cx="204788" cy="20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1" name="Picture 91" descr="star_gold_25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2588" y="3665749"/>
            <a:ext cx="204788" cy="20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Rectangle 13"/>
          <p:cNvSpPr>
            <a:spLocks noChangeArrowheads="1"/>
          </p:cNvSpPr>
          <p:nvPr/>
        </p:nvSpPr>
        <p:spPr bwMode="auto">
          <a:xfrm>
            <a:off x="1600708" y="3438454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비슷한 선호도를 가진 사람들</a:t>
            </a:r>
            <a:r>
              <a:rPr lang="en-US" altLang="ko-KR" sz="800" b="0" dirty="0" smtClean="0">
                <a:ea typeface="아리따-돋움(TTF)-Medium"/>
              </a:rPr>
              <a:t>!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4" name="Rectangle 33"/>
          <p:cNvSpPr>
            <a:spLocks noChangeArrowheads="1"/>
          </p:cNvSpPr>
          <p:nvPr/>
        </p:nvSpPr>
        <p:spPr bwMode="auto">
          <a:xfrm>
            <a:off x="1640632" y="2484838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실시간 전체 순위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96" name="Rectangle 13"/>
          <p:cNvSpPr>
            <a:spLocks noChangeArrowheads="1"/>
          </p:cNvSpPr>
          <p:nvPr/>
        </p:nvSpPr>
        <p:spPr bwMode="auto">
          <a:xfrm>
            <a:off x="1600268" y="2300717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err="1" smtClean="0">
                <a:ea typeface="아리따-돋움(TTF)-Medium"/>
              </a:rPr>
              <a:t>실인기</a:t>
            </a:r>
            <a:r>
              <a:rPr lang="ko-KR" altLang="en-US" sz="800" dirty="0" smtClean="0">
                <a:ea typeface="아리따-돋움(TTF)-Medium"/>
              </a:rPr>
              <a:t>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5" name="Rectangle 13"/>
          <p:cNvSpPr>
            <a:spLocks noChangeArrowheads="1"/>
          </p:cNvSpPr>
          <p:nvPr/>
        </p:nvSpPr>
        <p:spPr bwMode="auto">
          <a:xfrm>
            <a:off x="3208766" y="2798231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카테고리 맞춤형 제안</a:t>
            </a:r>
            <a:r>
              <a:rPr lang="en-US" altLang="ko-KR" sz="800" dirty="0" smtClean="0">
                <a:ea typeface="아리따-돋움(TTF)-Medium"/>
              </a:rPr>
              <a:t>!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7" name="Rectangle 80"/>
          <p:cNvSpPr>
            <a:spLocks noChangeArrowheads="1"/>
          </p:cNvSpPr>
          <p:nvPr/>
        </p:nvSpPr>
        <p:spPr bwMode="auto">
          <a:xfrm>
            <a:off x="6632426" y="5549922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smtClean="0">
                <a:ea typeface="아리따-돋움(TTF)-Medium"/>
              </a:rPr>
              <a:t>해당 상품 유형의 신상품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08" name="Rectangle 81"/>
          <p:cNvSpPr>
            <a:spLocks noChangeArrowheads="1"/>
          </p:cNvSpPr>
          <p:nvPr/>
        </p:nvSpPr>
        <p:spPr bwMode="auto">
          <a:xfrm>
            <a:off x="6537176" y="5365772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err="1" smtClean="0">
                <a:ea typeface="아리따-돋움(TTF)-Medium"/>
              </a:rPr>
              <a:t>위시리스트</a:t>
            </a:r>
            <a:r>
              <a:rPr lang="ko-KR" altLang="en-US" sz="800" b="0" dirty="0" smtClean="0">
                <a:ea typeface="아리따-돋움(TTF)-Medium"/>
              </a:rPr>
              <a:t> 이 상품들도</a:t>
            </a:r>
            <a:r>
              <a:rPr lang="en-US" altLang="ko-KR" sz="800" dirty="0">
                <a:ea typeface="아리따-돋움(TTF)-Medium"/>
              </a:rPr>
              <a:t>!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14" name="Rectangle 15"/>
          <p:cNvSpPr>
            <a:spLocks noChangeArrowheads="1"/>
          </p:cNvSpPr>
          <p:nvPr/>
        </p:nvSpPr>
        <p:spPr bwMode="auto">
          <a:xfrm>
            <a:off x="3279897" y="5451784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고객님을 위한 </a:t>
            </a:r>
            <a:r>
              <a:rPr lang="en-US" altLang="ko-KR" sz="800" b="0" dirty="0" smtClean="0">
                <a:ea typeface="아리따-돋움(TTF)-Medium"/>
              </a:rPr>
              <a:t>BEST </a:t>
            </a:r>
            <a:r>
              <a:rPr lang="ko-KR" altLang="en-US" sz="800" b="0" dirty="0" smtClean="0">
                <a:ea typeface="아리따-돋움(TTF)-Medium"/>
              </a:rPr>
              <a:t>상품 추천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67" name="Rectangle 99"/>
          <p:cNvSpPr>
            <a:spLocks noChangeArrowheads="1"/>
          </p:cNvSpPr>
          <p:nvPr/>
        </p:nvSpPr>
        <p:spPr bwMode="auto">
          <a:xfrm>
            <a:off x="8008938" y="2233363"/>
            <a:ext cx="1258887" cy="252413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추천 영역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78" name="Rectangle 2"/>
          <p:cNvSpPr txBox="1">
            <a:spLocks noChangeArrowheads="1"/>
          </p:cNvSpPr>
          <p:nvPr/>
        </p:nvSpPr>
        <p:spPr>
          <a:xfrm>
            <a:off x="6327775" y="427038"/>
            <a:ext cx="3373438" cy="30480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1400" dirty="0" smtClean="0">
                <a:latin typeface="아리따-돋움(TTF)-Medium" panose="02020603020101020101" pitchFamily="18" charset="-127"/>
                <a:ea typeface="아리따-돋움(TTF)-Bold"/>
              </a:rPr>
              <a:t>3. </a:t>
            </a:r>
            <a:r>
              <a:rPr lang="ko-KR" altLang="en-US" sz="1400" dirty="0" smtClean="0">
                <a:latin typeface="아리따-돋움(TTF)-Medium" panose="02020603020101020101" pitchFamily="18" charset="-127"/>
                <a:ea typeface="아리따-돋움(TTF)-Bold"/>
              </a:rPr>
              <a:t>추천 시나리오 구축</a:t>
            </a:r>
            <a:endParaRPr lang="ko-KR" altLang="en-US" dirty="0" smtClean="0">
              <a:latin typeface="아리따-돋움(TTF)-Medium" panose="02020603020101020101" pitchFamily="18" charset="-127"/>
              <a:ea typeface="아리따-돋움(TTF)-Bold"/>
            </a:endParaRPr>
          </a:p>
        </p:txBody>
      </p:sp>
      <p:sp>
        <p:nvSpPr>
          <p:cNvPr id="79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3.4</a:t>
            </a:r>
            <a:r>
              <a:rPr kumimoji="0" lang="en-US" altLang="ko-KR" sz="20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. </a:t>
            </a:r>
            <a:r>
              <a:rPr kumimoji="0" lang="ko-KR" altLang="en-US" sz="20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 추천 시나리오 구성  </a:t>
            </a:r>
            <a:r>
              <a:rPr kumimoji="0" lang="en-US" altLang="ko-KR" sz="20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-</a:t>
            </a:r>
            <a:r>
              <a:rPr kumimoji="0" lang="en-US" altLang="ko-KR" sz="2000" b="0" i="0" u="none" strike="noStrike" kern="1200" cap="none" spc="-150" normalizeH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 </a:t>
            </a:r>
            <a:r>
              <a:rPr kumimoji="0" lang="en-US" altLang="ko-KR" sz="20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 </a:t>
            </a:r>
            <a:r>
              <a:rPr kumimoji="0" lang="ko-KR" altLang="en-US" sz="2000" b="0" i="0" u="none" strike="noStrike" kern="1200" cap="none" spc="-150" normalizeH="0" baseline="0" noProof="0" dirty="0" smtClean="0">
                <a:ln>
                  <a:noFill/>
                </a:ln>
                <a:solidFill>
                  <a:srgbClr val="19396B"/>
                </a:solidFill>
                <a:effectLst/>
                <a:uLnTx/>
                <a:uFillTx/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이용 단계별 </a:t>
            </a:r>
            <a:r>
              <a:rPr lang="ko-KR" altLang="en-US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cs typeface="+mj-cs"/>
                <a:sym typeface="아리따-돋움(OTF)-Medium"/>
              </a:rPr>
              <a:t>맞춤 상품 추천 적용</a:t>
            </a:r>
            <a:endParaRPr kumimoji="0" lang="ko-KR" altLang="en-US" sz="2000" b="0" i="0" u="none" strike="noStrike" kern="1200" cap="none" spc="-150" normalizeH="0" baseline="0" noProof="0" dirty="0">
              <a:ln>
                <a:noFill/>
              </a:ln>
              <a:solidFill>
                <a:srgbClr val="19396B"/>
              </a:solidFill>
              <a:effectLst/>
              <a:uLnTx/>
              <a:uFillTx/>
              <a:latin typeface="아리따-돋움(TTF)-Bold" panose="02020603020101020101" pitchFamily="18" charset="-127"/>
              <a:ea typeface="아리따-돋움(TTF)-Bold" panose="02020603020101020101" pitchFamily="18" charset="-127"/>
              <a:cs typeface="+mj-cs"/>
              <a:sym typeface="아리따-돋움(OTF)-Medium"/>
            </a:endParaRPr>
          </a:p>
        </p:txBody>
      </p:sp>
      <p:sp>
        <p:nvSpPr>
          <p:cNvPr id="80" name="Rectangle 50"/>
          <p:cNvSpPr>
            <a:spLocks noChangeArrowheads="1"/>
          </p:cNvSpPr>
          <p:nvPr/>
        </p:nvSpPr>
        <p:spPr bwMode="auto">
          <a:xfrm>
            <a:off x="47625" y="1781938"/>
            <a:ext cx="1274763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latinLnBrk="1">
              <a:lnSpc>
                <a:spcPct val="85000"/>
              </a:lnSpc>
              <a:spcBef>
                <a:spcPct val="10000"/>
              </a:spcBef>
              <a:defRPr/>
            </a:pPr>
            <a:r>
              <a:rPr kumimoji="1" lang="ko-KR" altLang="en-US" sz="1200" i="1" dirty="0">
                <a:ea typeface="아리따-돋움(TTF)-Medium"/>
              </a:rPr>
              <a:t>고객 </a:t>
            </a:r>
            <a:r>
              <a:rPr kumimoji="1" lang="ko-KR" altLang="en-US" sz="1200" i="1" dirty="0" err="1">
                <a:ea typeface="아리따-돋움(TTF)-Medium"/>
              </a:rPr>
              <a:t>구매단계</a:t>
            </a:r>
            <a:endParaRPr kumimoji="1" lang="ko-KR" altLang="en-US" sz="1200" i="1" dirty="0">
              <a:ea typeface="아리따-돋움(TTF)-Medium"/>
            </a:endParaRPr>
          </a:p>
        </p:txBody>
      </p:sp>
      <p:sp>
        <p:nvSpPr>
          <p:cNvPr id="97" name="Rectangle 3"/>
          <p:cNvSpPr>
            <a:spLocks noChangeArrowheads="1"/>
          </p:cNvSpPr>
          <p:nvPr/>
        </p:nvSpPr>
        <p:spPr bwMode="auto">
          <a:xfrm>
            <a:off x="3275425" y="2485044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dirty="0" smtClean="0">
                <a:ea typeface="아리따-돋움(TTF)-Medium"/>
              </a:rPr>
              <a:t>카테고리 실시간 인기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98" name="Rectangle 13"/>
          <p:cNvSpPr>
            <a:spLocks noChangeArrowheads="1"/>
          </p:cNvSpPr>
          <p:nvPr/>
        </p:nvSpPr>
        <p:spPr bwMode="auto">
          <a:xfrm>
            <a:off x="3209178" y="2284687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en-US" altLang="ko-KR" sz="800" dirty="0" err="1" smtClean="0">
                <a:ea typeface="아리따-돋움(TTF)-Medium"/>
              </a:rPr>
              <a:t>GNB</a:t>
            </a:r>
            <a:r>
              <a:rPr lang="en-US" altLang="ko-KR" sz="800" dirty="0" smtClean="0">
                <a:ea typeface="아리따-돋움(TTF)-Medium"/>
              </a:rPr>
              <a:t> </a:t>
            </a:r>
            <a:r>
              <a:rPr lang="ko-KR" altLang="en-US" sz="800" dirty="0" smtClean="0">
                <a:ea typeface="아리따-돋움(TTF)-Medium"/>
              </a:rPr>
              <a:t>카테고리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99" name="Rectangle 48"/>
          <p:cNvSpPr>
            <a:spLocks noChangeArrowheads="1"/>
          </p:cNvSpPr>
          <p:nvPr/>
        </p:nvSpPr>
        <p:spPr bwMode="auto">
          <a:xfrm>
            <a:off x="1640632" y="6037779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최근 구매 브랜드 연관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5" name="Rectangle 15"/>
          <p:cNvSpPr>
            <a:spLocks noChangeArrowheads="1"/>
          </p:cNvSpPr>
          <p:nvPr/>
        </p:nvSpPr>
        <p:spPr bwMode="auto">
          <a:xfrm>
            <a:off x="1603375" y="5855743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상단 </a:t>
            </a:r>
            <a:r>
              <a:rPr lang="ko-KR" altLang="en-US" sz="800" b="0" dirty="0" err="1" smtClean="0">
                <a:ea typeface="아리따-돋움(TTF)-Medium"/>
              </a:rPr>
              <a:t>프로모션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5" name="Rectangle 33"/>
          <p:cNvSpPr>
            <a:spLocks noChangeArrowheads="1"/>
          </p:cNvSpPr>
          <p:nvPr/>
        </p:nvSpPr>
        <p:spPr bwMode="auto">
          <a:xfrm>
            <a:off x="1677861" y="2990567"/>
            <a:ext cx="1352550" cy="239712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5F5F5F"/>
            </a:solidFill>
            <a:prstDash val="dash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개인 최근 본 상품</a:t>
            </a:r>
            <a:endParaRPr lang="ko-KR" altLang="en-US" sz="800" b="0" dirty="0">
              <a:ea typeface="아리따-돋움(TTF)-Medium"/>
            </a:endParaRPr>
          </a:p>
        </p:txBody>
      </p:sp>
      <p:sp>
        <p:nvSpPr>
          <p:cNvPr id="126" name="Rectangle 13"/>
          <p:cNvSpPr>
            <a:spLocks noChangeArrowheads="1"/>
          </p:cNvSpPr>
          <p:nvPr/>
        </p:nvSpPr>
        <p:spPr bwMode="auto">
          <a:xfrm>
            <a:off x="1625002" y="2798231"/>
            <a:ext cx="1352550" cy="23971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5F5F5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5F5F5F">
                      <a:gamma/>
                      <a:shade val="60000"/>
                      <a:invGamma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r>
              <a:rPr lang="ko-KR" altLang="en-US" sz="800" b="0" dirty="0" smtClean="0">
                <a:ea typeface="아리따-돋움(TTF)-Medium"/>
              </a:rPr>
              <a:t>최근 이 상품에 관심 갖지</a:t>
            </a:r>
            <a:r>
              <a:rPr lang="en-US" altLang="ko-KR" sz="800" b="0" dirty="0" smtClean="0">
                <a:ea typeface="아리따-돋움(TTF)-Medium"/>
              </a:rPr>
              <a:t>?</a:t>
            </a:r>
            <a:endParaRPr lang="ko-KR" altLang="en-US" sz="800" b="0" dirty="0">
              <a:ea typeface="아리따-돋움(TTF)-Medium"/>
            </a:endParaRPr>
          </a:p>
        </p:txBody>
      </p:sp>
    </p:spTree>
    <p:extLst>
      <p:ext uri="{BB962C8B-B14F-4D97-AF65-F5344CB8AC3E}">
        <p14:creationId xmlns:p14="http://schemas.microsoft.com/office/powerpoint/2010/main" val="165560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138" y="1557493"/>
            <a:ext cx="2631281" cy="463105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메인 실시간 판매순위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(Mobile 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20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06138" y="4826955"/>
            <a:ext cx="2631281" cy="1361593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935698" y="1557493"/>
            <a:ext cx="4032448" cy="150833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실시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간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전체 조회 순위를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  <a:br>
              <a:rPr lang="en-US" altLang="ko-KR" sz="1200" dirty="0" smtClean="0">
                <a:solidFill>
                  <a:schemeClr val="tx1"/>
                </a:solidFill>
                <a:latin typeface="+mn-ea"/>
              </a:rPr>
            </a:b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실시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간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랭킹 변화도 알려준다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상품명은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SAP 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대표명으로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935698" y="3066709"/>
            <a:ext cx="3856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조회순위 데이터 집계 주기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실시간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45290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실시간 베스트 조회 상품 영역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(Mobile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21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456" y="1556792"/>
            <a:ext cx="2600325" cy="460009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직사각형 13"/>
          <p:cNvSpPr/>
          <p:nvPr/>
        </p:nvSpPr>
        <p:spPr>
          <a:xfrm>
            <a:off x="659953" y="2400902"/>
            <a:ext cx="2441715" cy="3755990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953000" y="1556792"/>
            <a:ext cx="4032448" cy="150833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실시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간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전체 조회 순위를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  <a:br>
              <a:rPr lang="en-US" altLang="ko-KR" sz="1200" dirty="0" smtClean="0">
                <a:solidFill>
                  <a:schemeClr val="tx1"/>
                </a:solidFill>
                <a:latin typeface="+mn-ea"/>
              </a:rPr>
            </a:b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실시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간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랭킹 변화도 알려준다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상품명은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SAP 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대표명으로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53000" y="3066008"/>
            <a:ext cx="3856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조회순위 데이터 집계 주기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실시간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89649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err="1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모바일</a:t>
            </a: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금주의 가격대별 영역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(Mobile 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- 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22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88" y="1551426"/>
            <a:ext cx="2594134" cy="46186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직사각형 15"/>
          <p:cNvSpPr/>
          <p:nvPr/>
        </p:nvSpPr>
        <p:spPr>
          <a:xfrm>
            <a:off x="666037" y="1819471"/>
            <a:ext cx="2511835" cy="4332054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4953000" y="1551426"/>
            <a:ext cx="4032448" cy="150833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 smtClean="0">
                <a:solidFill>
                  <a:srgbClr val="FF0000"/>
                </a:solidFill>
                <a:latin typeface="+mn-ea"/>
              </a:rPr>
              <a:t>이커머스</a:t>
            </a:r>
            <a:r>
              <a:rPr lang="ko-KR" altLang="en-US" sz="1200" dirty="0" smtClean="0">
                <a:solidFill>
                  <a:srgbClr val="FF0000"/>
                </a:solidFill>
                <a:latin typeface="+mn-ea"/>
              </a:rPr>
              <a:t> 팀과 논의 필요</a:t>
            </a:r>
            <a:endParaRPr lang="en-US" altLang="ko-KR" sz="1200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7826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상품상세 같은 카테고리 내 인기상품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(Mobile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23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518" y="1557338"/>
            <a:ext cx="2434590" cy="425196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711518" y="2531189"/>
            <a:ext cx="2409925" cy="1567303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949164" y="1557338"/>
            <a:ext cx="4032448" cy="150833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err="1" smtClean="0">
                <a:solidFill>
                  <a:srgbClr val="FF0000"/>
                </a:solidFill>
                <a:latin typeface="+mn-ea"/>
              </a:rPr>
              <a:t>이커머스</a:t>
            </a:r>
            <a:r>
              <a:rPr lang="ko-KR" altLang="en-US" sz="1200" dirty="0" smtClean="0">
                <a:solidFill>
                  <a:srgbClr val="FF0000"/>
                </a:solidFill>
                <a:latin typeface="+mn-ea"/>
              </a:rPr>
              <a:t> 팀과 논의 필요</a:t>
            </a:r>
            <a:endParaRPr lang="en-US" altLang="ko-KR" sz="1200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443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상품상세 같이 구매한 연관상품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(Mobile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24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805" y="1557338"/>
            <a:ext cx="2406015" cy="424624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직사각형 13"/>
          <p:cNvSpPr/>
          <p:nvPr/>
        </p:nvSpPr>
        <p:spPr>
          <a:xfrm>
            <a:off x="725805" y="2102041"/>
            <a:ext cx="2409925" cy="1567303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953000" y="1557338"/>
            <a:ext cx="3845953" cy="187220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상품의 성별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연령대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조회 가격대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브랜드별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/>
            </a:r>
            <a:br>
              <a:rPr lang="en-US" altLang="ko-KR" sz="1200" dirty="0" smtClean="0">
                <a:solidFill>
                  <a:schemeClr val="tx1"/>
                </a:solidFill>
                <a:latin typeface="+mn-ea"/>
              </a:rPr>
            </a:b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조회기준 연관상품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(view together)</a:t>
            </a:r>
          </a:p>
          <a:p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상품의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성별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연령대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조회 가격대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브랜드별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/>
            </a:r>
            <a:br>
              <a:rPr lang="en-US" altLang="ko-KR" sz="1200" dirty="0" smtClean="0">
                <a:solidFill>
                  <a:schemeClr val="tx1"/>
                </a:solidFill>
                <a:latin typeface="+mn-ea"/>
              </a:rPr>
            </a:b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구매기준 연관상품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(buy together)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2503" y="3429546"/>
            <a:ext cx="3810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조회기준 데이터 기간 </a:t>
            </a:r>
            <a:r>
              <a:rPr lang="en-US" altLang="ko-KR" sz="1200" dirty="0" smtClean="0"/>
              <a:t>: 2</a:t>
            </a:r>
            <a:r>
              <a:rPr lang="ko-KR" altLang="en-US" sz="1200" dirty="0" smtClean="0"/>
              <a:t>주</a:t>
            </a:r>
            <a:endParaRPr lang="en-US" altLang="ko-KR" sz="1200" dirty="0" smtClean="0"/>
          </a:p>
          <a:p>
            <a:r>
              <a:rPr lang="ko-KR" altLang="en-US" sz="1200" dirty="0" smtClean="0"/>
              <a:t>구매기준 데이터 기간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최근 </a:t>
            </a:r>
            <a:r>
              <a:rPr lang="en-US" altLang="ko-KR" sz="1200" dirty="0" smtClean="0"/>
              <a:t>90</a:t>
            </a:r>
            <a:r>
              <a:rPr lang="ko-KR" altLang="en-US" sz="1200" dirty="0" smtClean="0"/>
              <a:t>일 구매내역</a:t>
            </a:r>
            <a:endParaRPr lang="en-US" altLang="ko-KR" sz="1200" dirty="0" smtClean="0"/>
          </a:p>
          <a:p>
            <a:r>
              <a:rPr lang="ko-KR" altLang="en-US" sz="1200" dirty="0" smtClean="0"/>
              <a:t>연관상품 계산 주기 </a:t>
            </a:r>
            <a:r>
              <a:rPr lang="en-US" altLang="ko-KR" sz="1200" dirty="0" smtClean="0"/>
              <a:t>: 2</a:t>
            </a:r>
            <a:r>
              <a:rPr lang="ko-KR" altLang="en-US" sz="1200" dirty="0" smtClean="0"/>
              <a:t>시간 마다</a:t>
            </a:r>
            <a:endParaRPr lang="en-US" altLang="ko-KR" sz="1200" dirty="0" smtClean="0"/>
          </a:p>
          <a:p>
            <a:endParaRPr lang="en-US" altLang="ko-KR" sz="1200" dirty="0" smtClean="0"/>
          </a:p>
        </p:txBody>
      </p:sp>
    </p:spTree>
    <p:extLst>
      <p:ext uri="{BB962C8B-B14F-4D97-AF65-F5344CB8AC3E}">
        <p14:creationId xmlns:p14="http://schemas.microsoft.com/office/powerpoint/2010/main" val="187768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상품상세 같은 브랜드 내 인기상품 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(Mobile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25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805" y="1552260"/>
            <a:ext cx="2406015" cy="424624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직사각형 14"/>
          <p:cNvSpPr/>
          <p:nvPr/>
        </p:nvSpPr>
        <p:spPr>
          <a:xfrm>
            <a:off x="727203" y="3723698"/>
            <a:ext cx="2409925" cy="1567303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945701" y="1557338"/>
            <a:ext cx="4016896" cy="187220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카테고리의 구매기준 인기상품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카테고리의 조회기준 인기상품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카테고리의 할인상품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대 또는 중 카테고리 기준으로 변경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)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88482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3644130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결제완료 페이지</a:t>
            </a:r>
            <a:r>
              <a:rPr kumimoji="1" lang="ko-KR" altLang="en-US" sz="1400" spc="-8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  <a:r>
              <a:rPr kumimoji="1" lang="en-US" altLang="ko-KR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(</a:t>
            </a: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별도 추천영역 개발 필요</a:t>
            </a:r>
            <a:r>
              <a:rPr kumimoji="1" lang="en-US" altLang="ko-KR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)</a:t>
            </a:r>
            <a:endParaRPr kumimoji="1" lang="ko-KR" altLang="en-US" sz="1400" spc="-80" dirty="0" smtClean="0">
              <a:solidFill>
                <a:schemeClr val="bg1">
                  <a:lumMod val="6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(Mobile- 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26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961112" y="1560393"/>
            <a:ext cx="3845953" cy="114852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결제완료상품의 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짝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궁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상품 추천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고객별 선호 상품 추천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결제완료상품 제외한 신상품 추천 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61112" y="3140968"/>
            <a:ext cx="3810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※ </a:t>
            </a:r>
            <a:r>
              <a:rPr lang="ko-KR" altLang="en-US" sz="1200" dirty="0" smtClean="0"/>
              <a:t>추천상품 </a:t>
            </a:r>
            <a:r>
              <a:rPr lang="ko-KR" altLang="en-US" sz="1200" dirty="0" err="1" smtClean="0"/>
              <a:t>노출시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바로 장바구니에 담을 수 있도록 </a:t>
            </a:r>
            <a:r>
              <a:rPr lang="en-US" altLang="ko-KR" sz="1200" b="1" dirty="0" smtClean="0"/>
              <a:t>“</a:t>
            </a:r>
            <a:r>
              <a:rPr lang="ko-KR" altLang="en-US" sz="1200" b="1" dirty="0" smtClean="0"/>
              <a:t>장바구니</a:t>
            </a:r>
            <a:r>
              <a:rPr lang="en-US" altLang="ko-KR" sz="1200" b="1" dirty="0" smtClean="0"/>
              <a:t>” </a:t>
            </a:r>
            <a:r>
              <a:rPr lang="ko-KR" altLang="en-US" sz="1200" dirty="0" smtClean="0"/>
              <a:t>버튼이 있어야 함</a:t>
            </a:r>
            <a:endParaRPr lang="en-US" altLang="ko-KR" sz="1200" dirty="0" smtClean="0"/>
          </a:p>
        </p:txBody>
      </p:sp>
      <p:sp>
        <p:nvSpPr>
          <p:cNvPr id="11" name="직사각형 10"/>
          <p:cNvSpPr/>
          <p:nvPr/>
        </p:nvSpPr>
        <p:spPr>
          <a:xfrm>
            <a:off x="6465168" y="476672"/>
            <a:ext cx="3240360" cy="4320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New </a:t>
            </a:r>
            <a:r>
              <a:rPr lang="ko-KR" altLang="en-US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화면 개발 필요 영역</a:t>
            </a:r>
            <a:endParaRPr lang="ko-KR" altLang="en-US" dirty="0">
              <a:solidFill>
                <a:srgbClr val="C00000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21"/>
          <a:stretch/>
        </p:blipFill>
        <p:spPr bwMode="auto">
          <a:xfrm>
            <a:off x="198663" y="1560393"/>
            <a:ext cx="5676093" cy="366935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4" name="직사각형 13"/>
          <p:cNvSpPr/>
          <p:nvPr/>
        </p:nvSpPr>
        <p:spPr>
          <a:xfrm>
            <a:off x="293658" y="1679948"/>
            <a:ext cx="5523438" cy="3477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결제 완료 페이지</a:t>
            </a:r>
            <a:endParaRPr lang="ko-KR" altLang="en-US" dirty="0">
              <a:solidFill>
                <a:srgbClr val="C00000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9035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상품 상세 같은 카테고리 내 인기상품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(APP)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27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13" y="1557338"/>
            <a:ext cx="2500000" cy="444666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764709" y="2043565"/>
            <a:ext cx="2320237" cy="1253327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953000" y="1557338"/>
            <a:ext cx="4016896" cy="187220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카테고리의 구매기준 인기상품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카테고리의 조회기준 인기상품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카테고리의 할인상품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6900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3860154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상품 상세 같이 </a:t>
            </a:r>
            <a:r>
              <a:rPr kumimoji="1" lang="ko-KR" altLang="en-US" sz="1400" spc="-8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구매를 많이 한 연관상품 영역</a:t>
            </a:r>
            <a:endParaRPr kumimoji="1" lang="ko-KR" altLang="en-US" sz="1400" spc="-80" dirty="0" smtClean="0">
              <a:solidFill>
                <a:schemeClr val="bg1">
                  <a:lumMod val="6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(APP)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28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724" y="1557338"/>
            <a:ext cx="2500000" cy="444666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764605" y="3627742"/>
            <a:ext cx="2320237" cy="1253327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953000" y="1557338"/>
            <a:ext cx="3845953" cy="187220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상품의 성별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연령대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조회 가격대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브랜드별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/>
            </a:r>
            <a:br>
              <a:rPr lang="en-US" altLang="ko-KR" sz="1200" dirty="0" smtClean="0">
                <a:solidFill>
                  <a:schemeClr val="tx1"/>
                </a:solidFill>
                <a:latin typeface="+mn-ea"/>
              </a:rPr>
            </a:b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조회기준 연관상품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(view together)</a:t>
            </a:r>
          </a:p>
          <a:p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상품의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성별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연령대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조회 가격대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브랜드별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/>
            </a:r>
            <a:br>
              <a:rPr lang="en-US" altLang="ko-KR" sz="1200" dirty="0" smtClean="0">
                <a:solidFill>
                  <a:schemeClr val="tx1"/>
                </a:solidFill>
                <a:latin typeface="+mn-ea"/>
              </a:rPr>
            </a:b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구매기준 연관상품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(buy together)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88417" y="3710124"/>
            <a:ext cx="38105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조회기준 데이터 기간 </a:t>
            </a:r>
            <a:r>
              <a:rPr lang="en-US" altLang="ko-KR" sz="1200" dirty="0" smtClean="0"/>
              <a:t>: 2</a:t>
            </a:r>
            <a:r>
              <a:rPr lang="ko-KR" altLang="en-US" sz="1200" dirty="0" smtClean="0"/>
              <a:t>주</a:t>
            </a:r>
            <a:endParaRPr lang="en-US" altLang="ko-KR" sz="1200" dirty="0" smtClean="0"/>
          </a:p>
          <a:p>
            <a:r>
              <a:rPr lang="ko-KR" altLang="en-US" sz="1200" dirty="0" smtClean="0"/>
              <a:t>구매기준 데이터 기간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최근 </a:t>
            </a:r>
            <a:r>
              <a:rPr lang="en-US" altLang="ko-KR" sz="1200" dirty="0" smtClean="0"/>
              <a:t>90</a:t>
            </a:r>
            <a:r>
              <a:rPr lang="ko-KR" altLang="en-US" sz="1200" dirty="0" smtClean="0"/>
              <a:t>일 구매내역</a:t>
            </a:r>
            <a:endParaRPr lang="en-US" altLang="ko-KR" sz="1200" dirty="0" smtClean="0"/>
          </a:p>
          <a:p>
            <a:r>
              <a:rPr lang="ko-KR" altLang="en-US" sz="1200" dirty="0" smtClean="0"/>
              <a:t>연관상품 계산 주기 </a:t>
            </a:r>
            <a:r>
              <a:rPr lang="en-US" altLang="ko-KR" sz="1200" dirty="0" smtClean="0"/>
              <a:t>: 2</a:t>
            </a:r>
            <a:r>
              <a:rPr lang="ko-KR" altLang="en-US" sz="1200" dirty="0" smtClean="0"/>
              <a:t>시간 마다</a:t>
            </a:r>
            <a:endParaRPr lang="en-US" altLang="ko-KR" sz="1200" dirty="0" smtClean="0"/>
          </a:p>
          <a:p>
            <a:endParaRPr lang="en-US" altLang="ko-KR" sz="1200" dirty="0" smtClean="0"/>
          </a:p>
        </p:txBody>
      </p:sp>
    </p:spTree>
    <p:extLst>
      <p:ext uri="{BB962C8B-B14F-4D97-AF65-F5344CB8AC3E}">
        <p14:creationId xmlns:p14="http://schemas.microsoft.com/office/powerpoint/2010/main" val="265079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상품상세 같은 브랜드 내 인기상품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(APP)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29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13" y="1557338"/>
            <a:ext cx="2500000" cy="444666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직사각형 13"/>
          <p:cNvSpPr/>
          <p:nvPr/>
        </p:nvSpPr>
        <p:spPr>
          <a:xfrm>
            <a:off x="723753" y="2867364"/>
            <a:ext cx="2410119" cy="1253327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953000" y="1557338"/>
            <a:ext cx="4016896" cy="187220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브랜드의 구매기준 인기상품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브랜드의 조회기준 인기상품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상품 브랜드의 할인상품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1299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40"/>
          <p:cNvSpPr>
            <a:spLocks noChangeArrowheads="1"/>
          </p:cNvSpPr>
          <p:nvPr/>
        </p:nvSpPr>
        <p:spPr bwMode="auto">
          <a:xfrm>
            <a:off x="5025008" y="4354571"/>
            <a:ext cx="3799490" cy="159471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algn="ctr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  <p:txBody>
          <a:bodyPr wrap="none" lIns="73125" tIns="38025" rIns="73125" bIns="38025" anchor="b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9pPr>
          </a:lstStyle>
          <a:p>
            <a:pPr algn="ctr" eaLnBrk="1" latinLnBrk="1" hangingPunct="1"/>
            <a:endParaRPr kumimoji="0" lang="ko-KR" altLang="en-US" sz="1000" b="1"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sp>
        <p:nvSpPr>
          <p:cNvPr id="53" name="Rectangle 140"/>
          <p:cNvSpPr>
            <a:spLocks noChangeArrowheads="1"/>
          </p:cNvSpPr>
          <p:nvPr/>
        </p:nvSpPr>
        <p:spPr bwMode="auto">
          <a:xfrm>
            <a:off x="1073115" y="4354570"/>
            <a:ext cx="3897641" cy="159471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algn="ctr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  <p:txBody>
          <a:bodyPr wrap="none" lIns="73125" tIns="38025" rIns="73125" bIns="38025" anchor="b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9pPr>
          </a:lstStyle>
          <a:p>
            <a:pPr algn="ctr" eaLnBrk="1" latinLnBrk="1" hangingPunct="1"/>
            <a:endParaRPr kumimoji="0" lang="ko-KR" altLang="en-US" sz="1000" b="1"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sp>
        <p:nvSpPr>
          <p:cNvPr id="3" name="사다리꼴 2"/>
          <p:cNvSpPr/>
          <p:nvPr/>
        </p:nvSpPr>
        <p:spPr>
          <a:xfrm>
            <a:off x="1073115" y="2030075"/>
            <a:ext cx="7473747" cy="1008713"/>
          </a:xfrm>
          <a:prstGeom prst="trapezoid">
            <a:avLst>
              <a:gd name="adj" fmla="val 31490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4641678" y="6597352"/>
            <a:ext cx="622644" cy="188911"/>
          </a:xfrm>
        </p:spPr>
        <p:txBody>
          <a:bodyPr/>
          <a:lstStyle/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3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36" name="갈매기형 수장 35"/>
          <p:cNvSpPr/>
          <p:nvPr/>
        </p:nvSpPr>
        <p:spPr bwMode="auto">
          <a:xfrm>
            <a:off x="2129397" y="1344584"/>
            <a:ext cx="1926002" cy="766242"/>
          </a:xfrm>
          <a:prstGeom prst="chevron">
            <a:avLst>
              <a:gd name="adj" fmla="val 39674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0975" indent="-180975" algn="ctr"/>
            <a:r>
              <a:rPr lang="ko-KR" altLang="en-US" sz="1400" dirty="0" err="1" smtClean="0">
                <a:solidFill>
                  <a:schemeClr val="tx1"/>
                </a:solidFill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웹로그</a:t>
            </a:r>
            <a:r>
              <a:rPr lang="ko-KR" altLang="en-US" sz="1400" dirty="0">
                <a:solidFill>
                  <a:schemeClr val="tx1"/>
                </a:solidFill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 </a:t>
            </a:r>
            <a:endParaRPr lang="en-US" altLang="ko-KR" sz="1400" dirty="0" smtClean="0">
              <a:solidFill>
                <a:schemeClr val="tx1"/>
              </a:solidFill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  <a:p>
            <a:pPr marL="180975" indent="-180975" algn="ctr"/>
            <a:r>
              <a:rPr lang="en-US" altLang="ko-KR" sz="1400" dirty="0" smtClean="0">
                <a:solidFill>
                  <a:schemeClr val="tx1"/>
                </a:solidFill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+</a:t>
            </a:r>
            <a:r>
              <a:rPr lang="ko-KR" altLang="en-US" sz="1400" dirty="0" smtClean="0">
                <a:solidFill>
                  <a:schemeClr val="tx1"/>
                </a:solidFill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 </a:t>
            </a:r>
            <a:endParaRPr lang="en-US" altLang="ko-KR" sz="1400" dirty="0">
              <a:solidFill>
                <a:schemeClr val="tx1"/>
              </a:solidFill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  <a:p>
            <a:pPr marL="180975" indent="-180975" algn="ctr"/>
            <a:r>
              <a:rPr lang="ko-KR" altLang="en-US" sz="1400" dirty="0" smtClean="0">
                <a:solidFill>
                  <a:schemeClr val="tx1"/>
                </a:solidFill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내부데이터</a:t>
            </a:r>
            <a:endParaRPr lang="ko-KR" altLang="en-US" sz="1400" dirty="0">
              <a:solidFill>
                <a:schemeClr val="tx1"/>
              </a:solidFill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sp>
        <p:nvSpPr>
          <p:cNvPr id="37" name="Rectangle 140"/>
          <p:cNvSpPr>
            <a:spLocks noChangeArrowheads="1"/>
          </p:cNvSpPr>
          <p:nvPr/>
        </p:nvSpPr>
        <p:spPr bwMode="auto">
          <a:xfrm>
            <a:off x="1064568" y="3001528"/>
            <a:ext cx="3077201" cy="12240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algn="ctr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  <p:txBody>
          <a:bodyPr wrap="none" lIns="73125" tIns="38025" rIns="73125" bIns="38025" anchor="b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9pPr>
          </a:lstStyle>
          <a:p>
            <a:pPr algn="ctr" eaLnBrk="1" latinLnBrk="1" hangingPunct="1"/>
            <a:endParaRPr kumimoji="0" lang="ko-KR" altLang="en-US" sz="1000" b="1"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2703820" y="3142741"/>
            <a:ext cx="1270346" cy="360000"/>
          </a:xfrm>
          <a:prstGeom prst="roundRect">
            <a:avLst/>
          </a:prstGeom>
          <a:solidFill>
            <a:schemeClr val="accent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b="1" dirty="0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개인별 선호</a:t>
            </a:r>
            <a:endParaRPr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  <a:p>
            <a:pPr algn="ctr">
              <a:defRPr/>
            </a:pPr>
            <a:r>
              <a:rPr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아이템</a:t>
            </a:r>
          </a:p>
        </p:txBody>
      </p:sp>
      <p:sp>
        <p:nvSpPr>
          <p:cNvPr id="39" name="모서리가 둥근 직사각형 38"/>
          <p:cNvSpPr/>
          <p:nvPr/>
        </p:nvSpPr>
        <p:spPr>
          <a:xfrm>
            <a:off x="1191652" y="3142741"/>
            <a:ext cx="1270346" cy="360000"/>
          </a:xfrm>
          <a:prstGeom prst="roundRect">
            <a:avLst/>
          </a:prstGeom>
          <a:solidFill>
            <a:schemeClr val="accent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b="1" dirty="0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개인별 </a:t>
            </a:r>
            <a:r>
              <a:rPr lang="ko-KR" altLang="en-US" sz="1000" b="1" dirty="0" err="1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웹이용</a:t>
            </a:r>
            <a:endParaRPr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  <a:p>
            <a:pPr algn="ctr">
              <a:defRPr/>
            </a:pPr>
            <a:r>
              <a:rPr lang="en-US" altLang="ko-KR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RFM</a:t>
            </a:r>
            <a:endParaRPr lang="ko-KR" altLang="en-US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1191651" y="3548304"/>
            <a:ext cx="1270346" cy="360000"/>
          </a:xfrm>
          <a:prstGeom prst="roundRect">
            <a:avLst/>
          </a:prstGeom>
          <a:solidFill>
            <a:schemeClr val="accent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개인별 선호</a:t>
            </a:r>
            <a:endParaRPr kumimoji="0"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 err="1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검색어</a:t>
            </a:r>
            <a:endParaRPr kumimoji="0" lang="ko-KR" altLang="en-US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2703819" y="3548304"/>
            <a:ext cx="1270346" cy="360000"/>
          </a:xfrm>
          <a:prstGeom prst="roundRect">
            <a:avLst/>
          </a:prstGeom>
          <a:solidFill>
            <a:schemeClr val="accent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000" b="1" dirty="0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개인별 선호</a:t>
            </a:r>
            <a:endParaRPr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  <a:p>
            <a:pPr algn="ctr">
              <a:defRPr/>
            </a:pPr>
            <a:r>
              <a:rPr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카테고리</a:t>
            </a:r>
          </a:p>
        </p:txBody>
      </p:sp>
      <p:sp>
        <p:nvSpPr>
          <p:cNvPr id="42" name="Rectangle 140"/>
          <p:cNvSpPr>
            <a:spLocks noChangeArrowheads="1"/>
          </p:cNvSpPr>
          <p:nvPr/>
        </p:nvSpPr>
        <p:spPr bwMode="auto">
          <a:xfrm>
            <a:off x="7299270" y="3001528"/>
            <a:ext cx="1525228" cy="12240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algn="ctr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  <p:txBody>
          <a:bodyPr wrap="none" lIns="73125" tIns="38025" rIns="73125" bIns="38025" anchor="b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9pPr>
          </a:lstStyle>
          <a:p>
            <a:pPr algn="ctr" eaLnBrk="1" latinLnBrk="1" hangingPunct="1"/>
            <a:endParaRPr kumimoji="0" lang="ko-KR" altLang="en-US" sz="1000" b="1"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7427070" y="3135922"/>
            <a:ext cx="1270346" cy="360000"/>
          </a:xfrm>
          <a:prstGeom prst="roundRect">
            <a:avLst/>
          </a:prstGeom>
          <a:solidFill>
            <a:schemeClr val="accent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조회 연관 </a:t>
            </a:r>
            <a:endParaRPr kumimoji="1"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아이템</a:t>
            </a:r>
            <a:endParaRPr kumimoji="1"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7427070" y="3548671"/>
            <a:ext cx="1270346" cy="360000"/>
          </a:xfrm>
          <a:prstGeom prst="roundRect">
            <a:avLst/>
          </a:prstGeom>
          <a:solidFill>
            <a:schemeClr val="accent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구매 연관 </a:t>
            </a:r>
            <a:endParaRPr kumimoji="1"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아이템</a:t>
            </a:r>
            <a:endParaRPr kumimoji="1"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</p:txBody>
      </p:sp>
      <p:sp>
        <p:nvSpPr>
          <p:cNvPr id="45" name="직사각형 44"/>
          <p:cNvSpPr>
            <a:spLocks noChangeArrowheads="1"/>
          </p:cNvSpPr>
          <p:nvPr/>
        </p:nvSpPr>
        <p:spPr bwMode="auto">
          <a:xfrm>
            <a:off x="2144688" y="3979443"/>
            <a:ext cx="851515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wrap="non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9pPr>
          </a:lstStyle>
          <a:p>
            <a:pPr eaLnBrk="1" latinLnBrk="1" hangingPunct="1"/>
            <a:r>
              <a:rPr kumimoji="0" lang="ko-KR" altLang="en-US" sz="1050" b="1" dirty="0">
                <a:latin typeface="아리따B" panose="02020603020101020101" pitchFamily="18" charset="-127"/>
                <a:ea typeface="아리따B" panose="02020603020101020101" pitchFamily="18" charset="-127"/>
              </a:rPr>
              <a:t>개인별 분석</a:t>
            </a:r>
          </a:p>
        </p:txBody>
      </p:sp>
      <p:sp>
        <p:nvSpPr>
          <p:cNvPr id="46" name="직사각형 45"/>
          <p:cNvSpPr>
            <a:spLocks noChangeArrowheads="1"/>
          </p:cNvSpPr>
          <p:nvPr/>
        </p:nvSpPr>
        <p:spPr bwMode="auto">
          <a:xfrm>
            <a:off x="7689304" y="3979443"/>
            <a:ext cx="851515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wrap="non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9pPr>
          </a:lstStyle>
          <a:p>
            <a:pPr eaLnBrk="1" latinLnBrk="1" hangingPunct="1"/>
            <a:r>
              <a:rPr kumimoji="0" lang="ko-KR" altLang="en-US" sz="1050" b="1" dirty="0" err="1">
                <a:latin typeface="아리따B" panose="02020603020101020101" pitchFamily="18" charset="-127"/>
                <a:ea typeface="아리따B" panose="02020603020101020101" pitchFamily="18" charset="-127"/>
              </a:rPr>
              <a:t>컨텐츠</a:t>
            </a:r>
            <a:r>
              <a:rPr kumimoji="0" lang="ko-KR" altLang="en-US" sz="1050" b="1" dirty="0">
                <a:latin typeface="아리따B" panose="02020603020101020101" pitchFamily="18" charset="-127"/>
                <a:ea typeface="아리따B" panose="02020603020101020101" pitchFamily="18" charset="-127"/>
              </a:rPr>
              <a:t> 분석</a:t>
            </a:r>
          </a:p>
        </p:txBody>
      </p:sp>
      <p:sp>
        <p:nvSpPr>
          <p:cNvPr id="47" name="Rectangle 140"/>
          <p:cNvSpPr>
            <a:spLocks noChangeArrowheads="1"/>
          </p:cNvSpPr>
          <p:nvPr/>
        </p:nvSpPr>
        <p:spPr bwMode="auto">
          <a:xfrm>
            <a:off x="4196843" y="2996952"/>
            <a:ext cx="3041589" cy="122860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 algn="ctr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  <p:txBody>
          <a:bodyPr wrap="none" lIns="73125" tIns="38025" rIns="73125" bIns="38025" anchor="b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9pPr>
          </a:lstStyle>
          <a:p>
            <a:pPr algn="ctr" eaLnBrk="1" latinLnBrk="1" hangingPunct="1"/>
            <a:endParaRPr kumimoji="0" lang="ko-KR" altLang="en-US" sz="1000" b="1"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sp>
        <p:nvSpPr>
          <p:cNvPr id="48" name="직사각형 47"/>
          <p:cNvSpPr>
            <a:spLocks noChangeArrowheads="1"/>
          </p:cNvSpPr>
          <p:nvPr/>
        </p:nvSpPr>
        <p:spPr bwMode="auto">
          <a:xfrm>
            <a:off x="4936839" y="3971422"/>
            <a:ext cx="1561596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Optima" pitchFamily="2" charset="2"/>
                <a:ea typeface="굴림" pitchFamily="50" charset="-127"/>
                <a:cs typeface="+mn-cs"/>
              </a:defRPr>
            </a:lvl9pPr>
          </a:lstStyle>
          <a:p>
            <a:pPr algn="ctr" eaLnBrk="1" latinLnBrk="1" hangingPunct="1"/>
            <a:r>
              <a:rPr kumimoji="0" lang="ko-KR" altLang="en-US" sz="1050" b="1" dirty="0">
                <a:latin typeface="아리따B" panose="02020603020101020101" pitchFamily="18" charset="-127"/>
                <a:ea typeface="아리따B" panose="02020603020101020101" pitchFamily="18" charset="-127"/>
              </a:rPr>
              <a:t>고객군별 분석</a:t>
            </a:r>
          </a:p>
        </p:txBody>
      </p:sp>
      <p:sp>
        <p:nvSpPr>
          <p:cNvPr id="49" name="모서리가 둥근 직사각형 48"/>
          <p:cNvSpPr/>
          <p:nvPr/>
        </p:nvSpPr>
        <p:spPr>
          <a:xfrm>
            <a:off x="5827570" y="3142741"/>
            <a:ext cx="1270346" cy="360000"/>
          </a:xfrm>
          <a:prstGeom prst="roundRect">
            <a:avLst/>
          </a:prstGeom>
          <a:solidFill>
            <a:schemeClr val="accent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고객군별</a:t>
            </a:r>
            <a:r>
              <a:rPr kumimoji="1" lang="en-US" altLang="ko-KR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 </a:t>
            </a:r>
            <a:r>
              <a:rPr kumimoji="1" lang="ko-KR" altLang="en-US" sz="1000" b="1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선호</a:t>
            </a:r>
            <a:endParaRPr kumimoji="1"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아이템</a:t>
            </a:r>
          </a:p>
        </p:txBody>
      </p:sp>
      <p:sp>
        <p:nvSpPr>
          <p:cNvPr id="50" name="모서리가 둥근 직사각형 49"/>
          <p:cNvSpPr/>
          <p:nvPr/>
        </p:nvSpPr>
        <p:spPr>
          <a:xfrm>
            <a:off x="4322180" y="3142741"/>
            <a:ext cx="1270346" cy="360000"/>
          </a:xfrm>
          <a:prstGeom prst="roundRect">
            <a:avLst/>
          </a:prstGeom>
          <a:solidFill>
            <a:schemeClr val="accent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고객군별 </a:t>
            </a:r>
            <a:r>
              <a:rPr kumimoji="1" lang="ko-KR" altLang="en-US" sz="1000" b="1" dirty="0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웹 이용</a:t>
            </a:r>
            <a:endParaRPr kumimoji="1"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RFM</a:t>
            </a:r>
            <a:endParaRPr kumimoji="1" lang="ko-KR" altLang="en-US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</p:txBody>
      </p:sp>
      <p:sp>
        <p:nvSpPr>
          <p:cNvPr id="51" name="모서리가 둥근 직사각형 50"/>
          <p:cNvSpPr/>
          <p:nvPr/>
        </p:nvSpPr>
        <p:spPr>
          <a:xfrm>
            <a:off x="4322180" y="3558071"/>
            <a:ext cx="1270346" cy="360000"/>
          </a:xfrm>
          <a:prstGeom prst="roundRect">
            <a:avLst/>
          </a:prstGeom>
          <a:solidFill>
            <a:schemeClr val="accent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고객군별</a:t>
            </a:r>
            <a:r>
              <a:rPr kumimoji="1" lang="en-US" altLang="ko-KR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 </a:t>
            </a:r>
            <a:r>
              <a:rPr kumimoji="1" lang="ko-KR" altLang="en-US" sz="1000" b="1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선호</a:t>
            </a:r>
            <a:endParaRPr kumimoji="1"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 err="1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검색어</a:t>
            </a:r>
            <a:endParaRPr kumimoji="1" lang="ko-KR" altLang="en-US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5827570" y="3558071"/>
            <a:ext cx="1270346" cy="360000"/>
          </a:xfrm>
          <a:prstGeom prst="roundRect">
            <a:avLst/>
          </a:prstGeom>
          <a:solidFill>
            <a:schemeClr val="accent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고객군별</a:t>
            </a:r>
            <a:r>
              <a:rPr kumimoji="1" lang="en-US" altLang="ko-KR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 </a:t>
            </a:r>
            <a:r>
              <a:rPr kumimoji="1" lang="ko-KR" altLang="en-US" sz="1000" b="1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선호</a:t>
            </a:r>
            <a:endParaRPr kumimoji="1" lang="en-US" altLang="ko-KR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카테고리</a:t>
            </a:r>
          </a:p>
        </p:txBody>
      </p:sp>
      <p:sp>
        <p:nvSpPr>
          <p:cNvPr id="54" name="모서리가 둥근 직사각형 53"/>
          <p:cNvSpPr/>
          <p:nvPr/>
        </p:nvSpPr>
        <p:spPr>
          <a:xfrm>
            <a:off x="1464313" y="4469998"/>
            <a:ext cx="1330168" cy="36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고객정보</a:t>
            </a:r>
          </a:p>
        </p:txBody>
      </p:sp>
      <p:sp>
        <p:nvSpPr>
          <p:cNvPr id="55" name="직사각형 54"/>
          <p:cNvSpPr>
            <a:spLocks noChangeArrowheads="1"/>
          </p:cNvSpPr>
          <p:nvPr/>
        </p:nvSpPr>
        <p:spPr bwMode="auto">
          <a:xfrm>
            <a:off x="2510897" y="5593933"/>
            <a:ext cx="857927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050" b="1" smtClean="0">
                <a:latin typeface="아리따B" panose="02020603020101020101" pitchFamily="18" charset="-127"/>
                <a:ea typeface="아리따B" panose="02020603020101020101" pitchFamily="18" charset="-127"/>
              </a:rPr>
              <a:t>내</a:t>
            </a:r>
            <a:r>
              <a:rPr lang="ko-KR" altLang="en-US" sz="1050" b="1">
                <a:latin typeface="아리따B" panose="02020603020101020101" pitchFamily="18" charset="-127"/>
                <a:ea typeface="아리따B" panose="02020603020101020101" pitchFamily="18" charset="-127"/>
              </a:rPr>
              <a:t>부</a:t>
            </a:r>
            <a:r>
              <a:rPr lang="ko-KR" altLang="en-US" sz="1050" b="1" smtClean="0">
                <a:latin typeface="아리따B" panose="02020603020101020101" pitchFamily="18" charset="-127"/>
                <a:ea typeface="아리따B" panose="02020603020101020101" pitchFamily="18" charset="-127"/>
              </a:rPr>
              <a:t> </a:t>
            </a:r>
            <a:r>
              <a:rPr lang="ko-KR" altLang="en-US" sz="1050" b="1" dirty="0" err="1">
                <a:latin typeface="아리따B" panose="02020603020101020101" pitchFamily="18" charset="-127"/>
                <a:ea typeface="아리따B" panose="02020603020101020101" pitchFamily="18" charset="-127"/>
              </a:rPr>
              <a:t>데이타</a:t>
            </a:r>
            <a:endParaRPr lang="ko-KR" altLang="en-US" sz="1050" b="1" dirty="0">
              <a:latin typeface="아리따B" panose="02020603020101020101" pitchFamily="18" charset="-127"/>
              <a:ea typeface="아리따B" panose="02020603020101020101" pitchFamily="18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3051301" y="4474421"/>
            <a:ext cx="1330168" cy="36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상품정보</a:t>
            </a:r>
          </a:p>
        </p:txBody>
      </p:sp>
      <p:sp>
        <p:nvSpPr>
          <p:cNvPr id="59" name="모서리가 둥근 직사각형 58"/>
          <p:cNvSpPr/>
          <p:nvPr/>
        </p:nvSpPr>
        <p:spPr>
          <a:xfrm>
            <a:off x="1464313" y="5043576"/>
            <a:ext cx="1330168" cy="36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프로모션 정보</a:t>
            </a:r>
            <a:endParaRPr kumimoji="1" lang="ko-KR" altLang="en-US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3055068" y="5024499"/>
            <a:ext cx="1330168" cy="36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고객 구매 내역</a:t>
            </a:r>
          </a:p>
        </p:txBody>
      </p:sp>
      <p:sp>
        <p:nvSpPr>
          <p:cNvPr id="120" name="갈매기형 수장 119"/>
          <p:cNvSpPr/>
          <p:nvPr/>
        </p:nvSpPr>
        <p:spPr bwMode="auto">
          <a:xfrm>
            <a:off x="3994352" y="1343327"/>
            <a:ext cx="1926002" cy="766242"/>
          </a:xfrm>
          <a:prstGeom prst="chevron">
            <a:avLst>
              <a:gd name="adj" fmla="val 39674"/>
            </a:avLst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36000" rIns="36000"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0975" indent="-180975" algn="ctr"/>
            <a:r>
              <a:rPr lang="ko-KR" altLang="en-US" sz="1400" dirty="0" smtClean="0">
                <a:solidFill>
                  <a:schemeClr val="tx1"/>
                </a:solidFill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다양한</a:t>
            </a:r>
            <a:endParaRPr lang="en-US" altLang="ko-KR" sz="1400" dirty="0">
              <a:solidFill>
                <a:schemeClr val="tx1"/>
              </a:solidFill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  <a:p>
            <a:pPr marL="180975" indent="-180975" algn="ctr"/>
            <a:r>
              <a:rPr lang="ko-KR" altLang="en-US" sz="1400" dirty="0" smtClean="0">
                <a:solidFill>
                  <a:schemeClr val="tx1"/>
                </a:solidFill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파생변수 개발</a:t>
            </a:r>
            <a:endParaRPr lang="en-US" altLang="ko-KR" sz="1400" dirty="0" smtClean="0">
              <a:solidFill>
                <a:schemeClr val="tx1"/>
              </a:solidFill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sp>
        <p:nvSpPr>
          <p:cNvPr id="122" name="갈매기형 수장 121"/>
          <p:cNvSpPr/>
          <p:nvPr/>
        </p:nvSpPr>
        <p:spPr bwMode="auto">
          <a:xfrm>
            <a:off x="5828655" y="1340768"/>
            <a:ext cx="1926002" cy="766242"/>
          </a:xfrm>
          <a:prstGeom prst="chevron">
            <a:avLst>
              <a:gd name="adj" fmla="val 39674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0975" indent="-180975" algn="ctr"/>
            <a:r>
              <a:rPr lang="ko-KR" altLang="en-US" sz="1400" dirty="0" smtClean="0">
                <a:solidFill>
                  <a:schemeClr val="tx1"/>
                </a:solidFill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시나리오 개발</a:t>
            </a:r>
            <a:endParaRPr lang="ko-KR" altLang="en-US" sz="1400" dirty="0">
              <a:solidFill>
                <a:schemeClr val="tx1"/>
              </a:solidFill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sp>
        <p:nvSpPr>
          <p:cNvPr id="124" name="모서리가 둥근 직사각형 123"/>
          <p:cNvSpPr/>
          <p:nvPr/>
        </p:nvSpPr>
        <p:spPr>
          <a:xfrm>
            <a:off x="5269087" y="5043576"/>
            <a:ext cx="1330168" cy="36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클릭 정보</a:t>
            </a:r>
            <a:endParaRPr kumimoji="1" lang="ko-KR" altLang="en-US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</p:txBody>
      </p:sp>
      <p:sp>
        <p:nvSpPr>
          <p:cNvPr id="125" name="직사각형 124"/>
          <p:cNvSpPr>
            <a:spLocks noChangeArrowheads="1"/>
          </p:cNvSpPr>
          <p:nvPr/>
        </p:nvSpPr>
        <p:spPr bwMode="auto">
          <a:xfrm>
            <a:off x="6462743" y="5593933"/>
            <a:ext cx="846707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ko-KR" altLang="en-US" sz="1050" b="1" dirty="0">
                <a:latin typeface="아리따B" panose="02020603020101020101" pitchFamily="18" charset="-127"/>
                <a:ea typeface="아리따B" panose="02020603020101020101" pitchFamily="18" charset="-127"/>
              </a:rPr>
              <a:t>로그 데이터</a:t>
            </a:r>
          </a:p>
        </p:txBody>
      </p:sp>
      <p:sp>
        <p:nvSpPr>
          <p:cNvPr id="126" name="모서리가 둥근 직사각형 125"/>
          <p:cNvSpPr/>
          <p:nvPr/>
        </p:nvSpPr>
        <p:spPr>
          <a:xfrm>
            <a:off x="7024220" y="4515851"/>
            <a:ext cx="1330168" cy="36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페이지 조회 정보</a:t>
            </a:r>
            <a:endParaRPr kumimoji="1" lang="ko-KR" altLang="en-US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</p:txBody>
      </p:sp>
      <p:sp>
        <p:nvSpPr>
          <p:cNvPr id="127" name="모서리가 둥근 직사각형 126"/>
          <p:cNvSpPr/>
          <p:nvPr/>
        </p:nvSpPr>
        <p:spPr>
          <a:xfrm>
            <a:off x="7024220" y="5043576"/>
            <a:ext cx="1330168" cy="36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 err="1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검색어</a:t>
            </a:r>
            <a:r>
              <a:rPr kumimoji="1" lang="ko-KR" altLang="en-US" sz="1000" b="1" dirty="0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 정보</a:t>
            </a:r>
            <a:endParaRPr kumimoji="1" lang="ko-KR" altLang="en-US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</p:txBody>
      </p:sp>
      <p:sp>
        <p:nvSpPr>
          <p:cNvPr id="128" name="모서리가 둥근 직사각형 127"/>
          <p:cNvSpPr/>
          <p:nvPr/>
        </p:nvSpPr>
        <p:spPr>
          <a:xfrm>
            <a:off x="5255270" y="4474421"/>
            <a:ext cx="1330168" cy="3600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1000" b="1" dirty="0" smtClean="0">
                <a:solidFill>
                  <a:schemeClr val="bg1"/>
                </a:solidFill>
                <a:latin typeface="아리따M" panose="02020603020101020101" pitchFamily="18" charset="-127"/>
                <a:ea typeface="아리따M" panose="02020603020101020101" pitchFamily="18" charset="-127"/>
              </a:rPr>
              <a:t>구매 금액 정보</a:t>
            </a:r>
            <a:endParaRPr kumimoji="1" lang="ko-KR" altLang="en-US" sz="1000" b="1" dirty="0">
              <a:solidFill>
                <a:schemeClr val="bg1"/>
              </a:solidFill>
              <a:latin typeface="아리따M" panose="02020603020101020101" pitchFamily="18" charset="-127"/>
              <a:ea typeface="아리따M" panose="02020603020101020101" pitchFamily="18" charset="-127"/>
            </a:endParaRPr>
          </a:p>
        </p:txBody>
      </p:sp>
      <p:sp>
        <p:nvSpPr>
          <p:cNvPr id="131" name="제목 2"/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ko-KR" altLang="en-US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개인화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추천을 위한 </a:t>
            </a:r>
            <a:r>
              <a:rPr lang="ko-KR" altLang="en-US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분석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데이터 구성</a:t>
            </a:r>
          </a:p>
        </p:txBody>
      </p:sp>
    </p:spTree>
    <p:extLst>
      <p:ext uri="{BB962C8B-B14F-4D97-AF65-F5344CB8AC3E}">
        <p14:creationId xmlns:p14="http://schemas.microsoft.com/office/powerpoint/2010/main" val="1835591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358" y="1556792"/>
            <a:ext cx="2500313" cy="44472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최근 본 상품 영역에 최근 본 상품 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(APP)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30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702432" y="2276872"/>
            <a:ext cx="2434164" cy="172819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AutoShape 1" descr="http://ap-on.amorepacific.com/aphqmailv04/mail/dhkim02.nsf/0/a57f43853fbde859c84bd79390c1d222/Body/M2?OpenElement&amp;cid=15b60bbf1e5664a93281&amp;OpenSoftDeleted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4951545" y="1557338"/>
            <a:ext cx="4860540" cy="3419872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통합고객번호까지 식별 가능한 고객</a:t>
            </a:r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1.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채널 상관없이 최근 본 상품을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 (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구매상품 제외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)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2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 2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주간 최근 본 상품이 없다면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클릭기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준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인기상품을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보여준다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.</a:t>
            </a:r>
          </a:p>
          <a:p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방문 경험이 있는 고객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고객이 최근에 본 상품을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 (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구매 상품 제외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pPr marL="228600" indent="-228600">
              <a:buAutoNum type="arabicPeriod"/>
            </a:pP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2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주간 최근 본 상품이 없다면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클릭기준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인기상품을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신규 방문 고객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 err="1" smtClean="0">
                <a:solidFill>
                  <a:schemeClr val="tx1"/>
                </a:solidFill>
                <a:latin typeface="+mn-ea"/>
              </a:rPr>
              <a:t>미존재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전체 상품 인기상품을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신규 방문 후 상품 조회 이력이 있으면 최근 본 상품을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0425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589" y="1555955"/>
            <a:ext cx="2500313" cy="44472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4220194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최근 본 </a:t>
            </a:r>
            <a:r>
              <a:rPr kumimoji="1" lang="ko-KR" altLang="en-US" sz="1400" spc="-8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상품 영역에 최근 본 상품의 연관 상품 </a:t>
            </a:r>
            <a:endParaRPr kumimoji="1" lang="ko-KR" altLang="en-US" sz="1400" spc="-80" dirty="0" smtClean="0">
              <a:solidFill>
                <a:schemeClr val="bg1">
                  <a:lumMod val="6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(APP)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31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2" name="AutoShape 1" descr="http://ap-on.amorepacific.com/aphqmailv04/mail/dhkim02.nsf/0/a57f43853fbde859c84bd79390c1d222/Body/M2?OpenElement&amp;cid=15b60bbf1e5664a93281&amp;OpenSoftDeleted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98176" y="4148243"/>
            <a:ext cx="2434164" cy="151216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4953000" y="1557338"/>
            <a:ext cx="4016896" cy="309634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통합고객번호까지 식별 가능한 고객</a:t>
            </a:r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개인별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Most view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상품의 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개인별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AP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몰내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Most purchased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상품의 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3.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개인별 전사 구매 중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Most Purchased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상품의 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4.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연령대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성별 구매기준 인기상품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온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오프 통합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방문 경험이 있는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존재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)</a:t>
            </a: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개인별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Most view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상품의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FontTx/>
              <a:buAutoNum type="arabicPeriod"/>
            </a:pP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전체 구매기준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인기상품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(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온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오프 통합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)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신규 방문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 err="1">
                <a:solidFill>
                  <a:schemeClr val="tx1"/>
                </a:solidFill>
                <a:latin typeface="+mn-ea"/>
              </a:rPr>
              <a:t>미존재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)</a:t>
            </a:r>
          </a:p>
          <a:p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전체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구매기준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인기상품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(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온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오프 통합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985356" y="4854897"/>
            <a:ext cx="3856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조회기준 데이터 기간 </a:t>
            </a:r>
            <a:r>
              <a:rPr lang="en-US" altLang="ko-KR" sz="1200" dirty="0"/>
              <a:t>: 2</a:t>
            </a:r>
            <a:r>
              <a:rPr lang="ko-KR" altLang="en-US" sz="1200" dirty="0" smtClean="0"/>
              <a:t>주</a:t>
            </a:r>
            <a:endParaRPr lang="en-US" altLang="ko-KR" sz="1200" dirty="0" smtClean="0"/>
          </a:p>
          <a:p>
            <a:r>
              <a:rPr lang="ko-KR" altLang="en-US" sz="1200" dirty="0" smtClean="0"/>
              <a:t>구매기준 인기상품 데이터 기간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최근 </a:t>
            </a:r>
            <a:r>
              <a:rPr lang="en-US" altLang="ko-KR" sz="1200" dirty="0" smtClean="0"/>
              <a:t>90</a:t>
            </a:r>
            <a:r>
              <a:rPr lang="ko-KR" altLang="en-US" sz="1200" dirty="0" smtClean="0"/>
              <a:t>일 구매내역</a:t>
            </a:r>
            <a:endParaRPr lang="en-US" altLang="ko-KR" sz="1200" dirty="0" smtClean="0"/>
          </a:p>
          <a:p>
            <a:r>
              <a:rPr lang="ko-KR" altLang="en-US" sz="1200" dirty="0"/>
              <a:t>구매기준 인기상품 데이터 </a:t>
            </a:r>
            <a:r>
              <a:rPr lang="ko-KR" altLang="en-US" sz="1200" dirty="0" smtClean="0"/>
              <a:t>주기 </a:t>
            </a:r>
            <a:r>
              <a:rPr lang="en-US" altLang="ko-KR" sz="1200" dirty="0" smtClean="0"/>
              <a:t>: </a:t>
            </a:r>
            <a:r>
              <a:rPr lang="ko-KR" altLang="en-US" sz="1200" dirty="0" err="1" smtClean="0"/>
              <a:t>일배치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32258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랭킹 실시간 많이 본 상품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(APP)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32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2" name="AutoShape 1" descr="http://ap-on.amorepacific.com/aphqmailv04/mail/dhkim02.nsf/0/a57f43853fbde859c84bd79390c1d222/Body/M2?OpenElement&amp;cid=15b60bbf1e5664a93281&amp;OpenSoftDeleted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28" y="1556792"/>
            <a:ext cx="2500313" cy="44472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직사각형 15"/>
          <p:cNvSpPr/>
          <p:nvPr/>
        </p:nvSpPr>
        <p:spPr>
          <a:xfrm>
            <a:off x="704528" y="2273223"/>
            <a:ext cx="2502621" cy="3772224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953000" y="1556792"/>
            <a:ext cx="4032448" cy="150833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실시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간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전체 조회 순위를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  <a:br>
              <a:rPr lang="en-US" altLang="ko-KR" sz="1200" dirty="0" smtClean="0">
                <a:solidFill>
                  <a:schemeClr val="tx1"/>
                </a:solidFill>
                <a:latin typeface="+mn-ea"/>
              </a:rPr>
            </a:b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실시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간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랭킹 변화도 알려준다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상품명은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SAP 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대표명으로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53000" y="3066008"/>
            <a:ext cx="3856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조회순위 데이터 집계 주기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실시간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59958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랭킹 주간 구매 순위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(APP)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33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2" name="AutoShape 1" descr="http://ap-on.amorepacific.com/aphqmailv04/mail/dhkim02.nsf/0/a57f43853fbde859c84bd79390c1d222/Body/M2?OpenElement&amp;cid=15b60bbf1e5664a93281&amp;OpenSoftDeleted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622" y="1557625"/>
            <a:ext cx="2500313" cy="44472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직사각형 17"/>
          <p:cNvSpPr/>
          <p:nvPr/>
        </p:nvSpPr>
        <p:spPr>
          <a:xfrm>
            <a:off x="671622" y="2349713"/>
            <a:ext cx="2502621" cy="3655134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942130" y="1557338"/>
            <a:ext cx="4032448" cy="150833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그대로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69277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3644130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결제완료 페이지</a:t>
            </a:r>
            <a:r>
              <a:rPr kumimoji="1" lang="ko-KR" altLang="en-US" sz="1400" spc="-8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  <a:r>
              <a:rPr kumimoji="1" lang="en-US" altLang="ko-KR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(</a:t>
            </a: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별도 추천영역 개발 필요</a:t>
            </a:r>
            <a:r>
              <a:rPr kumimoji="1" lang="en-US" altLang="ko-KR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)</a:t>
            </a:r>
            <a:endParaRPr kumimoji="1" lang="ko-KR" altLang="en-US" sz="1400" spc="-80" dirty="0" smtClean="0">
              <a:solidFill>
                <a:schemeClr val="bg1">
                  <a:lumMod val="6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(App)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34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961112" y="1560393"/>
            <a:ext cx="3845953" cy="114852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결제완료상품의 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짝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궁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상품 추천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고객별 선호 상품 추천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결제완료상품 제외한 신상품 추천 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61112" y="3140968"/>
            <a:ext cx="38105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※ </a:t>
            </a:r>
            <a:r>
              <a:rPr lang="ko-KR" altLang="en-US" sz="1200" dirty="0" smtClean="0"/>
              <a:t>추천상품 </a:t>
            </a:r>
            <a:r>
              <a:rPr lang="ko-KR" altLang="en-US" sz="1200" dirty="0" err="1" smtClean="0"/>
              <a:t>노출시</a:t>
            </a:r>
            <a:r>
              <a:rPr lang="ko-KR" altLang="en-US" sz="1200" dirty="0" smtClean="0"/>
              <a:t> </a:t>
            </a:r>
            <a:r>
              <a:rPr lang="ko-KR" altLang="en-US" sz="1200" dirty="0" smtClean="0"/>
              <a:t>바로 장바구니에 담을 수 있도록 </a:t>
            </a:r>
            <a:r>
              <a:rPr lang="en-US" altLang="ko-KR" sz="1200" b="1" dirty="0" smtClean="0"/>
              <a:t>“</a:t>
            </a:r>
            <a:r>
              <a:rPr lang="ko-KR" altLang="en-US" sz="1200" b="1" dirty="0" smtClean="0"/>
              <a:t>장바구니</a:t>
            </a:r>
            <a:r>
              <a:rPr lang="en-US" altLang="ko-KR" sz="1200" b="1" dirty="0" smtClean="0"/>
              <a:t>” </a:t>
            </a:r>
            <a:r>
              <a:rPr lang="ko-KR" altLang="en-US" sz="1200" dirty="0" smtClean="0"/>
              <a:t>버튼이 있어야 함</a:t>
            </a:r>
            <a:endParaRPr lang="en-US" altLang="ko-KR" sz="1200" dirty="0" smtClean="0"/>
          </a:p>
        </p:txBody>
      </p:sp>
      <p:sp>
        <p:nvSpPr>
          <p:cNvPr id="11" name="직사각형 10"/>
          <p:cNvSpPr/>
          <p:nvPr/>
        </p:nvSpPr>
        <p:spPr>
          <a:xfrm>
            <a:off x="6465168" y="476672"/>
            <a:ext cx="3240360" cy="43204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New </a:t>
            </a:r>
            <a:r>
              <a:rPr lang="ko-KR" altLang="en-US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화면 개발 필요 영역</a:t>
            </a:r>
            <a:endParaRPr lang="ko-KR" altLang="en-US" dirty="0">
              <a:solidFill>
                <a:srgbClr val="C00000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21"/>
          <a:stretch/>
        </p:blipFill>
        <p:spPr bwMode="auto">
          <a:xfrm>
            <a:off x="198663" y="1560393"/>
            <a:ext cx="5676093" cy="366935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4" name="직사각형 13"/>
          <p:cNvSpPr/>
          <p:nvPr/>
        </p:nvSpPr>
        <p:spPr>
          <a:xfrm>
            <a:off x="293658" y="1679948"/>
            <a:ext cx="5523438" cy="34772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C00000"/>
                </a:solidFill>
                <a:latin typeface="아리따-돋움(TTF)-Medium" panose="02020603020101020101" pitchFamily="18" charset="-127"/>
                <a:ea typeface="아리따-돋움(TTF)-Medium" panose="02020603020101020101" pitchFamily="18" charset="-127"/>
              </a:rPr>
              <a:t>결제 완료 페이지</a:t>
            </a:r>
            <a:endParaRPr lang="ko-KR" altLang="en-US" dirty="0">
              <a:solidFill>
                <a:srgbClr val="C00000"/>
              </a:solidFill>
              <a:latin typeface="아리따-돋움(TTF)-Medium" panose="02020603020101020101" pitchFamily="18" charset="-127"/>
              <a:ea typeface="아리따-돋움(TTF)-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043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직사각형 92"/>
          <p:cNvSpPr/>
          <p:nvPr/>
        </p:nvSpPr>
        <p:spPr>
          <a:xfrm>
            <a:off x="974512" y="1326731"/>
            <a:ext cx="8514992" cy="110819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4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8" name="Oval 93"/>
          <p:cNvSpPr>
            <a:spLocks noChangeArrowheads="1"/>
          </p:cNvSpPr>
          <p:nvPr/>
        </p:nvSpPr>
        <p:spPr bwMode="auto">
          <a:xfrm>
            <a:off x="560512" y="4017526"/>
            <a:ext cx="828000" cy="8280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9525" algn="ctr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latinLnBrk="0"/>
            <a:r>
              <a:rPr kumimoji="0" lang="ko-KR" altLang="en-US" sz="1200" b="1" dirty="0" smtClean="0"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고객</a:t>
            </a:r>
            <a:endParaRPr kumimoji="0" lang="ko-KR" altLang="en-US" sz="1200" b="1" dirty="0"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sp>
        <p:nvSpPr>
          <p:cNvPr id="10" name="Oval 93"/>
          <p:cNvSpPr>
            <a:spLocks noChangeArrowheads="1"/>
          </p:cNvSpPr>
          <p:nvPr/>
        </p:nvSpPr>
        <p:spPr bwMode="auto">
          <a:xfrm>
            <a:off x="560512" y="5300769"/>
            <a:ext cx="828000" cy="8280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9525" algn="ctr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latinLnBrk="0"/>
            <a:r>
              <a:rPr kumimoji="0" lang="ko-KR" altLang="en-US" sz="1200" b="1" dirty="0" smtClean="0"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분석기간</a:t>
            </a:r>
            <a:endParaRPr kumimoji="0" lang="ko-KR" altLang="en-US" sz="1200" b="1" dirty="0"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sp>
        <p:nvSpPr>
          <p:cNvPr id="14" name="Oval 93"/>
          <p:cNvSpPr>
            <a:spLocks noChangeArrowheads="1"/>
          </p:cNvSpPr>
          <p:nvPr/>
        </p:nvSpPr>
        <p:spPr bwMode="auto">
          <a:xfrm>
            <a:off x="560511" y="1466670"/>
            <a:ext cx="828000" cy="8280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9525" algn="ctr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latinLnBrk="0"/>
            <a:r>
              <a:rPr kumimoji="0" lang="ko-KR" altLang="en-US" sz="1200" b="1" dirty="0" smtClean="0"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추천영역</a:t>
            </a:r>
            <a:endParaRPr kumimoji="0" lang="en-US" altLang="ko-KR" sz="1200" b="1" dirty="0" smtClean="0"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  <a:p>
            <a:pPr algn="ctr" latinLnBrk="0"/>
            <a:r>
              <a:rPr lang="en-US" altLang="ko-KR" sz="1100" dirty="0" smtClean="0"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(</a:t>
            </a:r>
            <a:r>
              <a:rPr lang="ko-KR" altLang="en-US" sz="1100" dirty="0" smtClean="0"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약 </a:t>
            </a:r>
            <a:r>
              <a:rPr lang="en-US" altLang="ko-KR" sz="1100" dirty="0" smtClean="0"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30</a:t>
            </a:r>
            <a:r>
              <a:rPr lang="ko-KR" altLang="en-US" sz="1100" dirty="0" smtClean="0"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곳</a:t>
            </a:r>
            <a:r>
              <a:rPr lang="en-US" altLang="ko-KR" sz="1100" dirty="0" smtClean="0"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)</a:t>
            </a:r>
            <a:endParaRPr kumimoji="0" lang="ko-KR" altLang="en-US" sz="1100" dirty="0"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sp>
        <p:nvSpPr>
          <p:cNvPr id="16" name="Text Box 47"/>
          <p:cNvSpPr txBox="1">
            <a:spLocks noChangeArrowheads="1"/>
          </p:cNvSpPr>
          <p:nvPr/>
        </p:nvSpPr>
        <p:spPr bwMode="auto">
          <a:xfrm>
            <a:off x="1543284" y="4306490"/>
            <a:ext cx="1423988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개인</a:t>
            </a:r>
            <a:endParaRPr lang="ko-KR" altLang="en-US" sz="1200" b="1" dirty="0">
              <a:ea typeface="아리따-돋움_TTF_SemiBold"/>
            </a:endParaRPr>
          </a:p>
        </p:txBody>
      </p:sp>
      <p:sp>
        <p:nvSpPr>
          <p:cNvPr id="17" name="Text Box 47"/>
          <p:cNvSpPr txBox="1">
            <a:spLocks noChangeArrowheads="1"/>
          </p:cNvSpPr>
          <p:nvPr/>
        </p:nvSpPr>
        <p:spPr bwMode="auto">
          <a:xfrm>
            <a:off x="3303755" y="4306490"/>
            <a:ext cx="179374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고객 </a:t>
            </a:r>
            <a:r>
              <a:rPr lang="en-US" altLang="ko-KR" sz="1200" b="1" dirty="0" err="1" smtClean="0">
                <a:ea typeface="아리따-돋움_TTF_SemiBold"/>
              </a:rPr>
              <a:t>Seg</a:t>
            </a:r>
            <a:endParaRPr lang="ko-KR" altLang="en-US" sz="1200" b="1" dirty="0">
              <a:ea typeface="아리따-돋움_TTF_SemiBold"/>
            </a:endParaRPr>
          </a:p>
        </p:txBody>
      </p:sp>
      <p:sp>
        <p:nvSpPr>
          <p:cNvPr id="19" name="Text Box 47"/>
          <p:cNvSpPr txBox="1">
            <a:spLocks noChangeArrowheads="1"/>
          </p:cNvSpPr>
          <p:nvPr/>
        </p:nvSpPr>
        <p:spPr bwMode="auto">
          <a:xfrm>
            <a:off x="5498406" y="4306490"/>
            <a:ext cx="1559851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smtClean="0">
                <a:ea typeface="아리따-돋움_TTF_SemiBold"/>
              </a:rPr>
              <a:t>성</a:t>
            </a:r>
            <a:r>
              <a:rPr lang="ko-KR" altLang="en-US" sz="1200" b="1">
                <a:ea typeface="아리따-돋움_TTF_SemiBold"/>
              </a:rPr>
              <a:t>별</a:t>
            </a:r>
            <a:endParaRPr lang="ko-KR" altLang="en-US" sz="1200" b="1" dirty="0">
              <a:ea typeface="아리따-돋움_TTF_SemiBold"/>
            </a:endParaRPr>
          </a:p>
        </p:txBody>
      </p:sp>
      <p:sp>
        <p:nvSpPr>
          <p:cNvPr id="20" name="Text Box 47"/>
          <p:cNvSpPr txBox="1">
            <a:spLocks noChangeArrowheads="1"/>
          </p:cNvSpPr>
          <p:nvPr/>
        </p:nvSpPr>
        <p:spPr bwMode="auto">
          <a:xfrm>
            <a:off x="7560848" y="5610449"/>
            <a:ext cx="1559852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최근 </a:t>
            </a:r>
            <a:r>
              <a:rPr lang="en-US" altLang="ko-KR" sz="1200" b="1" dirty="0" smtClean="0">
                <a:ea typeface="아리따-돋움_TTF_SemiBold"/>
              </a:rPr>
              <a:t>90</a:t>
            </a:r>
            <a:r>
              <a:rPr lang="ko-KR" altLang="en-US" sz="1200" b="1" dirty="0" smtClean="0">
                <a:ea typeface="아리따-돋움_TTF_SemiBold"/>
              </a:rPr>
              <a:t>일</a:t>
            </a:r>
            <a:endParaRPr lang="en-US" altLang="ko-KR" sz="1200" b="1" dirty="0">
              <a:ea typeface="아리따-돋움_TTF_SemiBold"/>
            </a:endParaRPr>
          </a:p>
        </p:txBody>
      </p:sp>
      <p:sp>
        <p:nvSpPr>
          <p:cNvPr id="21" name="Text Box 47"/>
          <p:cNvSpPr txBox="1">
            <a:spLocks noChangeArrowheads="1"/>
          </p:cNvSpPr>
          <p:nvPr/>
        </p:nvSpPr>
        <p:spPr bwMode="auto">
          <a:xfrm>
            <a:off x="3303755" y="5610449"/>
            <a:ext cx="179374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최근 </a:t>
            </a:r>
            <a:r>
              <a:rPr lang="en-US" altLang="ko-KR" sz="1200" b="1" dirty="0" smtClean="0">
                <a:ea typeface="아리따-돋움_TTF_SemiBold"/>
              </a:rPr>
              <a:t>14</a:t>
            </a:r>
            <a:r>
              <a:rPr lang="ko-KR" altLang="en-US" sz="1200" b="1" dirty="0" smtClean="0">
                <a:ea typeface="아리따-돋움_TTF_SemiBold"/>
              </a:rPr>
              <a:t>일</a:t>
            </a:r>
            <a:endParaRPr lang="en-US" altLang="ko-KR" sz="1200" b="1" dirty="0">
              <a:ea typeface="아리따-돋움_TTF_SemiBold"/>
            </a:endParaRPr>
          </a:p>
        </p:txBody>
      </p:sp>
      <p:sp>
        <p:nvSpPr>
          <p:cNvPr id="22" name="Text Box 47"/>
          <p:cNvSpPr txBox="1">
            <a:spLocks noChangeArrowheads="1"/>
          </p:cNvSpPr>
          <p:nvPr/>
        </p:nvSpPr>
        <p:spPr bwMode="auto">
          <a:xfrm>
            <a:off x="5498406" y="5610449"/>
            <a:ext cx="1559851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최근 </a:t>
            </a:r>
            <a:r>
              <a:rPr lang="en-US" altLang="ko-KR" sz="1200" b="1" dirty="0" smtClean="0">
                <a:ea typeface="아리따-돋움_TTF_SemiBold"/>
              </a:rPr>
              <a:t>30</a:t>
            </a:r>
            <a:r>
              <a:rPr lang="ko-KR" altLang="en-US" sz="1200" b="1" dirty="0" smtClean="0">
                <a:ea typeface="아리따-돋움_TTF_SemiBold"/>
              </a:rPr>
              <a:t>일</a:t>
            </a:r>
            <a:endParaRPr lang="en-US" altLang="ko-KR" sz="1200" b="1" dirty="0">
              <a:ea typeface="아리따-돋움_TTF_SemiBold"/>
            </a:endParaRPr>
          </a:p>
        </p:txBody>
      </p:sp>
      <p:sp>
        <p:nvSpPr>
          <p:cNvPr id="23" name="Text Box 47"/>
          <p:cNvSpPr txBox="1">
            <a:spLocks noChangeArrowheads="1"/>
          </p:cNvSpPr>
          <p:nvPr/>
        </p:nvSpPr>
        <p:spPr bwMode="auto">
          <a:xfrm>
            <a:off x="1543284" y="3007985"/>
            <a:ext cx="1423988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최근 본 상품</a:t>
            </a:r>
            <a:endParaRPr lang="ko-KR" altLang="en-US" sz="1200" b="1" dirty="0">
              <a:ea typeface="아리따-돋움_TTF_SemiBold"/>
            </a:endParaRPr>
          </a:p>
        </p:txBody>
      </p:sp>
      <p:sp>
        <p:nvSpPr>
          <p:cNvPr id="24" name="Text Box 47"/>
          <p:cNvSpPr txBox="1">
            <a:spLocks noChangeArrowheads="1"/>
          </p:cNvSpPr>
          <p:nvPr/>
        </p:nvSpPr>
        <p:spPr bwMode="auto">
          <a:xfrm>
            <a:off x="7480076" y="3007985"/>
            <a:ext cx="172139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선호브랜드</a:t>
            </a:r>
            <a:r>
              <a:rPr lang="en-US" altLang="ko-KR" sz="1200" b="1" dirty="0" smtClean="0">
                <a:ea typeface="아리따-돋움_TTF_SemiBold"/>
              </a:rPr>
              <a:t>, </a:t>
            </a:r>
            <a:r>
              <a:rPr lang="ko-KR" altLang="en-US" sz="1200" b="1" dirty="0" smtClean="0">
                <a:ea typeface="아리따-돋움_TTF_SemiBold"/>
              </a:rPr>
              <a:t>검색필터</a:t>
            </a:r>
            <a:endParaRPr lang="ko-KR" altLang="en-US" sz="1200" b="1" dirty="0">
              <a:ea typeface="아리따-돋움_TTF_SemiBold"/>
            </a:endParaRPr>
          </a:p>
        </p:txBody>
      </p:sp>
      <p:sp>
        <p:nvSpPr>
          <p:cNvPr id="25" name="Text Box 47"/>
          <p:cNvSpPr txBox="1">
            <a:spLocks noChangeArrowheads="1"/>
          </p:cNvSpPr>
          <p:nvPr/>
        </p:nvSpPr>
        <p:spPr bwMode="auto">
          <a:xfrm>
            <a:off x="3303755" y="2905665"/>
            <a:ext cx="179374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defPPr>
              <a:defRPr lang="ko-KR"/>
            </a:defPPr>
            <a:lvl1pPr algn="ctr">
              <a:defRPr sz="1200" b="1">
                <a:ea typeface="아리따-돋움_TTF_SemiBold"/>
              </a:defRPr>
            </a:lvl1pPr>
          </a:lstStyle>
          <a:p>
            <a:r>
              <a:rPr lang="ko-KR" altLang="en-US" dirty="0" smtClean="0"/>
              <a:t>연관상품</a:t>
            </a:r>
            <a:endParaRPr lang="en-US" altLang="ko-KR" dirty="0" smtClean="0"/>
          </a:p>
          <a:p>
            <a:r>
              <a:rPr lang="en-US" altLang="ko-KR" dirty="0"/>
              <a:t>(</a:t>
            </a:r>
            <a:r>
              <a:rPr lang="ko-KR" altLang="en-US" dirty="0"/>
              <a:t>조회 </a:t>
            </a:r>
            <a:r>
              <a:rPr lang="en-US" altLang="ko-KR" dirty="0"/>
              <a:t>/ </a:t>
            </a:r>
            <a:r>
              <a:rPr lang="ko-KR" altLang="en-US" dirty="0"/>
              <a:t>구매</a:t>
            </a:r>
            <a:r>
              <a:rPr lang="en-US" altLang="ko-KR" dirty="0"/>
              <a:t> / </a:t>
            </a:r>
            <a:r>
              <a:rPr lang="ko-KR" altLang="en-US" dirty="0"/>
              <a:t>오프라인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26" name="Text Box 47"/>
          <p:cNvSpPr txBox="1">
            <a:spLocks noChangeArrowheads="1"/>
          </p:cNvSpPr>
          <p:nvPr/>
        </p:nvSpPr>
        <p:spPr bwMode="auto">
          <a:xfrm>
            <a:off x="1490920" y="1742389"/>
            <a:ext cx="1423988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메인</a:t>
            </a:r>
            <a:endParaRPr lang="ko-KR" altLang="en-US" sz="1200" b="1" dirty="0">
              <a:ea typeface="아리따-돋움_TTF_SemiBold"/>
            </a:endParaRPr>
          </a:p>
        </p:txBody>
      </p:sp>
      <p:sp>
        <p:nvSpPr>
          <p:cNvPr id="27" name="Text Box 47"/>
          <p:cNvSpPr txBox="1">
            <a:spLocks noChangeArrowheads="1"/>
          </p:cNvSpPr>
          <p:nvPr/>
        </p:nvSpPr>
        <p:spPr bwMode="auto">
          <a:xfrm>
            <a:off x="7816541" y="1742389"/>
            <a:ext cx="1559852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err="1" smtClean="0">
                <a:ea typeface="아리따-돋움_TTF_SemiBold"/>
              </a:rPr>
              <a:t>마이파우치</a:t>
            </a:r>
            <a:endParaRPr lang="ko-KR" altLang="en-US" sz="1200" b="1" dirty="0">
              <a:ea typeface="아리따-돋움_TTF_SemiBold"/>
            </a:endParaRPr>
          </a:p>
        </p:txBody>
      </p:sp>
      <p:sp>
        <p:nvSpPr>
          <p:cNvPr id="28" name="Text Box 47"/>
          <p:cNvSpPr txBox="1">
            <a:spLocks noChangeArrowheads="1"/>
          </p:cNvSpPr>
          <p:nvPr/>
        </p:nvSpPr>
        <p:spPr bwMode="auto">
          <a:xfrm>
            <a:off x="2979886" y="1742389"/>
            <a:ext cx="179374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장바구니</a:t>
            </a:r>
            <a:r>
              <a:rPr lang="en-US" altLang="ko-KR" sz="1200" b="1" dirty="0" smtClean="0">
                <a:ea typeface="아리따-돋움_TTF_SemiBold"/>
              </a:rPr>
              <a:t>/</a:t>
            </a:r>
            <a:r>
              <a:rPr lang="ko-KR" altLang="en-US" sz="1200" b="1" dirty="0" smtClean="0">
                <a:ea typeface="아리따-돋움_TTF_SemiBold"/>
              </a:rPr>
              <a:t>위시리스트 </a:t>
            </a:r>
            <a:endParaRPr lang="ko-KR" altLang="en-US" sz="1200" b="1" dirty="0">
              <a:ea typeface="아리따-돋움_TTF_SemiBold"/>
            </a:endParaRPr>
          </a:p>
        </p:txBody>
      </p:sp>
      <p:sp>
        <p:nvSpPr>
          <p:cNvPr id="71" name="Text Box 47"/>
          <p:cNvSpPr txBox="1">
            <a:spLocks noChangeArrowheads="1"/>
          </p:cNvSpPr>
          <p:nvPr/>
        </p:nvSpPr>
        <p:spPr bwMode="auto">
          <a:xfrm>
            <a:off x="5381460" y="2893684"/>
            <a:ext cx="179374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ko-KR" altLang="en-US" sz="1200" b="1" dirty="0" smtClean="0">
                <a:ea typeface="아리따-돋움_TTF_SemiBold"/>
              </a:rPr>
              <a:t>인기상품</a:t>
            </a:r>
            <a:endParaRPr lang="en-US" altLang="ko-KR" sz="1200" b="1" dirty="0" smtClean="0">
              <a:ea typeface="아리따-돋움_TTF_SemiBold"/>
            </a:endParaRPr>
          </a:p>
          <a:p>
            <a:pPr algn="ctr"/>
            <a:r>
              <a:rPr lang="en-US" altLang="ko-KR" sz="1200" b="1" dirty="0" smtClean="0">
                <a:ea typeface="아리따-돋움_TTF_SemiBold"/>
              </a:rPr>
              <a:t>(</a:t>
            </a:r>
            <a:r>
              <a:rPr lang="ko-KR" altLang="en-US" sz="1200" b="1" dirty="0" smtClean="0">
                <a:ea typeface="아리따-돋움_TTF_SemiBold"/>
              </a:rPr>
              <a:t>조회 </a:t>
            </a:r>
            <a:r>
              <a:rPr lang="en-US" altLang="ko-KR" sz="1200" b="1" dirty="0" smtClean="0">
                <a:ea typeface="아리따-돋움_TTF_SemiBold"/>
              </a:rPr>
              <a:t>/ </a:t>
            </a:r>
            <a:r>
              <a:rPr lang="ko-KR" altLang="en-US" sz="1200" b="1" dirty="0" smtClean="0">
                <a:ea typeface="아리따-돋움_TTF_SemiBold"/>
              </a:rPr>
              <a:t>구매</a:t>
            </a:r>
            <a:r>
              <a:rPr lang="en-US" altLang="ko-KR" sz="1200" b="1" dirty="0">
                <a:ea typeface="아리따-돋움_TTF_SemiBold"/>
              </a:rPr>
              <a:t> </a:t>
            </a:r>
            <a:r>
              <a:rPr lang="en-US" altLang="ko-KR" sz="1200" b="1" dirty="0" smtClean="0">
                <a:ea typeface="아리따-돋움_TTF_SemiBold"/>
              </a:rPr>
              <a:t>/ </a:t>
            </a:r>
            <a:r>
              <a:rPr lang="ko-KR" altLang="en-US" sz="1200" b="1" dirty="0" smtClean="0">
                <a:ea typeface="아리따-돋움_TTF_SemiBold"/>
              </a:rPr>
              <a:t>오프라인</a:t>
            </a:r>
            <a:r>
              <a:rPr lang="en-US" altLang="ko-KR" sz="1200" b="1" dirty="0" smtClean="0">
                <a:ea typeface="아리따-돋움_TTF_SemiBold"/>
              </a:rPr>
              <a:t>)</a:t>
            </a:r>
            <a:endParaRPr lang="ko-KR" altLang="en-US" sz="1200" b="1" dirty="0">
              <a:ea typeface="아리따-돋움_TTF_SemiBold"/>
            </a:endParaRPr>
          </a:p>
        </p:txBody>
      </p:sp>
      <p:sp>
        <p:nvSpPr>
          <p:cNvPr id="78" name="Text Box 47"/>
          <p:cNvSpPr txBox="1">
            <a:spLocks noChangeArrowheads="1"/>
          </p:cNvSpPr>
          <p:nvPr/>
        </p:nvSpPr>
        <p:spPr bwMode="auto">
          <a:xfrm>
            <a:off x="4838607" y="1742389"/>
            <a:ext cx="1423988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>
                <a:ea typeface="아리따-돋움_TTF_SemiBold"/>
              </a:rPr>
              <a:t>상품상세</a:t>
            </a:r>
          </a:p>
        </p:txBody>
      </p:sp>
      <p:sp>
        <p:nvSpPr>
          <p:cNvPr id="79" name="Text Box 47"/>
          <p:cNvSpPr txBox="1">
            <a:spLocks noChangeArrowheads="1"/>
          </p:cNvSpPr>
          <p:nvPr/>
        </p:nvSpPr>
        <p:spPr bwMode="auto">
          <a:xfrm>
            <a:off x="6327573" y="1742389"/>
            <a:ext cx="1423988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이벤트</a:t>
            </a:r>
            <a:endParaRPr lang="ko-KR" altLang="en-US" sz="1200" b="1" dirty="0">
              <a:ea typeface="아리따-돋움_TTF_SemiBold"/>
            </a:endParaRPr>
          </a:p>
        </p:txBody>
      </p:sp>
      <p:sp>
        <p:nvSpPr>
          <p:cNvPr id="91" name="Text Box 47"/>
          <p:cNvSpPr txBox="1">
            <a:spLocks noChangeArrowheads="1"/>
          </p:cNvSpPr>
          <p:nvPr/>
        </p:nvSpPr>
        <p:spPr bwMode="auto">
          <a:xfrm>
            <a:off x="7560849" y="4294210"/>
            <a:ext cx="1559851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연령대별</a:t>
            </a:r>
            <a:endParaRPr lang="ko-KR" altLang="en-US" sz="1200" b="1" dirty="0">
              <a:ea typeface="아리따-돋움_TTF_SemiBold"/>
            </a:endParaRPr>
          </a:p>
        </p:txBody>
      </p:sp>
      <p:sp>
        <p:nvSpPr>
          <p:cNvPr id="92" name="Text Box 47"/>
          <p:cNvSpPr txBox="1">
            <a:spLocks noChangeArrowheads="1"/>
          </p:cNvSpPr>
          <p:nvPr/>
        </p:nvSpPr>
        <p:spPr bwMode="auto">
          <a:xfrm>
            <a:off x="1475352" y="5610449"/>
            <a:ext cx="1559852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ko-KR" altLang="en-US" sz="1200" b="1" dirty="0" smtClean="0">
                <a:ea typeface="아리따-돋움_TTF_SemiBold"/>
              </a:rPr>
              <a:t>실시</a:t>
            </a:r>
            <a:r>
              <a:rPr lang="ko-KR" altLang="en-US" sz="1200" b="1" dirty="0">
                <a:ea typeface="아리따-돋움_TTF_SemiBold"/>
              </a:rPr>
              <a:t>간</a:t>
            </a:r>
            <a:endParaRPr lang="en-US" altLang="ko-KR" sz="1200" b="1" dirty="0">
              <a:ea typeface="아리따-돋움_TTF_SemiBold"/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974511" y="2602001"/>
            <a:ext cx="8514992" cy="110819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직사각형 94"/>
          <p:cNvSpPr/>
          <p:nvPr/>
        </p:nvSpPr>
        <p:spPr>
          <a:xfrm>
            <a:off x="974511" y="3889712"/>
            <a:ext cx="8514992" cy="110819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직사각형 95"/>
          <p:cNvSpPr/>
          <p:nvPr/>
        </p:nvSpPr>
        <p:spPr>
          <a:xfrm>
            <a:off x="974512" y="5160672"/>
            <a:ext cx="8514992" cy="110819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Oval 93"/>
          <p:cNvSpPr>
            <a:spLocks noChangeArrowheads="1"/>
          </p:cNvSpPr>
          <p:nvPr/>
        </p:nvSpPr>
        <p:spPr bwMode="auto">
          <a:xfrm>
            <a:off x="560512" y="2742098"/>
            <a:ext cx="828000" cy="8280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9525" algn="ctr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latinLnBrk="0"/>
            <a:r>
              <a:rPr lang="ko-KR" altLang="en-US" sz="1200" b="1" dirty="0" smtClean="0">
                <a:latin typeface="아리따-돋움_TTF_SemiBold" panose="02020603020101020101" pitchFamily="18" charset="-127"/>
                <a:ea typeface="아리따-돋움_TTF_SemiBold" panose="02020603020101020101" pitchFamily="18" charset="-127"/>
              </a:rPr>
              <a:t>추천아이템</a:t>
            </a:r>
            <a:endParaRPr kumimoji="0" lang="ko-KR" altLang="en-US" sz="1200" b="1" dirty="0">
              <a:latin typeface="아리따-돋움_TTF_SemiBold" panose="02020603020101020101" pitchFamily="18" charset="-127"/>
              <a:ea typeface="아리따-돋움_TTF_SemiBold" panose="02020603020101020101" pitchFamily="18" charset="-127"/>
            </a:endParaRPr>
          </a:p>
        </p:txBody>
      </p:sp>
      <p:cxnSp>
        <p:nvCxnSpPr>
          <p:cNvPr id="98" name="직선 연결선 97"/>
          <p:cNvCxnSpPr>
            <a:stCxn id="26" idx="2"/>
            <a:endCxn id="71" idx="0"/>
          </p:cNvCxnSpPr>
          <p:nvPr/>
        </p:nvCxnSpPr>
        <p:spPr>
          <a:xfrm>
            <a:off x="2202914" y="2017027"/>
            <a:ext cx="4075418" cy="876657"/>
          </a:xfrm>
          <a:prstGeom prst="line">
            <a:avLst/>
          </a:prstGeom>
          <a:ln w="19050">
            <a:solidFill>
              <a:srgbClr val="005699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>
            <a:stCxn id="71" idx="2"/>
            <a:endCxn id="19" idx="0"/>
          </p:cNvCxnSpPr>
          <p:nvPr/>
        </p:nvCxnSpPr>
        <p:spPr>
          <a:xfrm>
            <a:off x="6278332" y="3355349"/>
            <a:ext cx="0" cy="951141"/>
          </a:xfrm>
          <a:prstGeom prst="line">
            <a:avLst/>
          </a:prstGeom>
          <a:ln w="19050">
            <a:solidFill>
              <a:srgbClr val="005699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/>
          <p:cNvCxnSpPr>
            <a:stCxn id="19" idx="2"/>
            <a:endCxn id="21" idx="0"/>
          </p:cNvCxnSpPr>
          <p:nvPr/>
        </p:nvCxnSpPr>
        <p:spPr>
          <a:xfrm flipH="1">
            <a:off x="4200627" y="4581128"/>
            <a:ext cx="2077705" cy="1029321"/>
          </a:xfrm>
          <a:prstGeom prst="line">
            <a:avLst/>
          </a:prstGeom>
          <a:ln w="19050">
            <a:solidFill>
              <a:srgbClr val="005699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/>
          <p:cNvCxnSpPr>
            <a:stCxn id="78" idx="2"/>
            <a:endCxn id="25" idx="0"/>
          </p:cNvCxnSpPr>
          <p:nvPr/>
        </p:nvCxnSpPr>
        <p:spPr>
          <a:xfrm flipH="1">
            <a:off x="4200627" y="2017027"/>
            <a:ext cx="1349974" cy="888638"/>
          </a:xfrm>
          <a:prstGeom prst="line">
            <a:avLst/>
          </a:prstGeom>
          <a:ln w="19050">
            <a:solidFill>
              <a:schemeClr val="accent2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/>
          <p:cNvCxnSpPr>
            <a:stCxn id="25" idx="2"/>
            <a:endCxn id="16" idx="0"/>
          </p:cNvCxnSpPr>
          <p:nvPr/>
        </p:nvCxnSpPr>
        <p:spPr>
          <a:xfrm flipH="1">
            <a:off x="2255278" y="3367330"/>
            <a:ext cx="1945349" cy="939160"/>
          </a:xfrm>
          <a:prstGeom prst="line">
            <a:avLst/>
          </a:prstGeom>
          <a:ln w="19050">
            <a:solidFill>
              <a:schemeClr val="accent2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/>
          <p:cNvCxnSpPr>
            <a:stCxn id="16" idx="2"/>
            <a:endCxn id="92" idx="0"/>
          </p:cNvCxnSpPr>
          <p:nvPr/>
        </p:nvCxnSpPr>
        <p:spPr>
          <a:xfrm>
            <a:off x="2255278" y="4581128"/>
            <a:ext cx="0" cy="1029321"/>
          </a:xfrm>
          <a:prstGeom prst="line">
            <a:avLst/>
          </a:prstGeom>
          <a:ln w="19050">
            <a:solidFill>
              <a:schemeClr val="accent2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/>
          <p:cNvSpPr txBox="1"/>
          <p:nvPr/>
        </p:nvSpPr>
        <p:spPr>
          <a:xfrm>
            <a:off x="2734888" y="2140781"/>
            <a:ext cx="360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rgbClr val="005699"/>
                </a:solidFill>
                <a:latin typeface="맑은 고딕"/>
                <a:ea typeface="맑은 고딕"/>
              </a:rPr>
              <a:t>①</a:t>
            </a:r>
            <a:endParaRPr lang="ko-KR" altLang="en-US" sz="1400" b="1" dirty="0">
              <a:solidFill>
                <a:srgbClr val="005699"/>
              </a:solidFill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4807347" y="2098451"/>
            <a:ext cx="360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rgbClr val="C00000"/>
                </a:solidFill>
                <a:latin typeface="맑은 고딕"/>
                <a:ea typeface="맑은 고딕"/>
              </a:rPr>
              <a:t>②</a:t>
            </a:r>
            <a:endParaRPr lang="ko-KR" altLang="en-US" sz="1400" b="1" dirty="0">
              <a:solidFill>
                <a:srgbClr val="C00000"/>
              </a:solidFill>
            </a:endParaRPr>
          </a:p>
        </p:txBody>
      </p:sp>
      <p:sp>
        <p:nvSpPr>
          <p:cNvPr id="135" name="제목 2"/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ko-KR" altLang="en-US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추천 시나리오 생성 방법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</p:spTree>
    <p:extLst>
      <p:ext uri="{BB962C8B-B14F-4D97-AF65-F5344CB8AC3E}">
        <p14:creationId xmlns:p14="http://schemas.microsoft.com/office/powerpoint/2010/main" val="2168610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메인 최근 관심 상품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 smtClean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5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64" y="1556792"/>
            <a:ext cx="5295900" cy="4572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직사각형 15"/>
          <p:cNvSpPr/>
          <p:nvPr/>
        </p:nvSpPr>
        <p:spPr>
          <a:xfrm>
            <a:off x="5760824" y="1551100"/>
            <a:ext cx="3960440" cy="3419872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통합고객번호까지 식별 가능한 고객</a:t>
            </a:r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1.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채널 상관없이 최근 본 상품을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 (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구매상품 제외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)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2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 2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주간 최근 본 상품이 없다면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클릭기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준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인기상품을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보여준다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.</a:t>
            </a:r>
          </a:p>
          <a:p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방문 경험이 있는 고객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고객이 최근에 본 상품을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 (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구매 상품 제외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pPr marL="228600" indent="-228600">
              <a:buAutoNum type="arabicPeriod"/>
            </a:pP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2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주간 최근 본 상품이 없다면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클릭기준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인기상품을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신규 방문 고객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 err="1" smtClean="0">
                <a:solidFill>
                  <a:schemeClr val="tx1"/>
                </a:solidFill>
                <a:latin typeface="+mn-ea"/>
              </a:rPr>
              <a:t>미존재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전체 상품 인기상품을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신규 방문 후 상품 조회 이력이 있으면 최근 본 상품을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640632" y="3328909"/>
            <a:ext cx="2520280" cy="136815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21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3860154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메인 개인별 추천영역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6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472" y="1557338"/>
            <a:ext cx="5295900" cy="4572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1607940" y="4763473"/>
            <a:ext cx="2520280" cy="1368152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673080" y="1557338"/>
            <a:ext cx="4016896" cy="309634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통합고객번호까지 식별 가능한 고객</a:t>
            </a:r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개인별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Most view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상품의 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개인별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AP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몰내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Most purchased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상품의 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3.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개인별 전사 구매 중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Most Purchased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상품의 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4.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연령대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성별 구매기준 인기상품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온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오프 통합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방문 경험이 있는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존재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)</a:t>
            </a: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개인별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Most view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상품의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연관상품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pPr marL="228600" indent="-228600">
              <a:buFontTx/>
              <a:buAutoNum type="arabicPeriod"/>
            </a:pP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전체 구매기준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인기상품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(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온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오프 통합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)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신규 방문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 err="1">
                <a:solidFill>
                  <a:schemeClr val="tx1"/>
                </a:solidFill>
                <a:latin typeface="+mn-ea"/>
              </a:rPr>
              <a:t>미존재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)</a:t>
            </a:r>
          </a:p>
          <a:p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전체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구매기준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인기상품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(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온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오프 통합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05436" y="4854897"/>
            <a:ext cx="3856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조회기준 데이터 기간 </a:t>
            </a:r>
            <a:r>
              <a:rPr lang="en-US" altLang="ko-KR" sz="1200" dirty="0"/>
              <a:t>: 2</a:t>
            </a:r>
            <a:r>
              <a:rPr lang="ko-KR" altLang="en-US" sz="1200" dirty="0" smtClean="0"/>
              <a:t>주</a:t>
            </a:r>
            <a:endParaRPr lang="en-US" altLang="ko-KR" sz="1200" dirty="0" smtClean="0"/>
          </a:p>
          <a:p>
            <a:r>
              <a:rPr lang="ko-KR" altLang="en-US" sz="1200" dirty="0" smtClean="0"/>
              <a:t>구매기준 인기상품 데이터 기간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최근 </a:t>
            </a:r>
            <a:r>
              <a:rPr lang="en-US" altLang="ko-KR" sz="1200" dirty="0" smtClean="0"/>
              <a:t>90</a:t>
            </a:r>
            <a:r>
              <a:rPr lang="ko-KR" altLang="en-US" sz="1200" dirty="0" smtClean="0"/>
              <a:t>일 구매내역</a:t>
            </a:r>
            <a:endParaRPr lang="en-US" altLang="ko-KR" sz="1200" dirty="0" smtClean="0"/>
          </a:p>
          <a:p>
            <a:r>
              <a:rPr lang="ko-KR" altLang="en-US" sz="1200" dirty="0"/>
              <a:t>구매기준 인기상품 데이터 </a:t>
            </a:r>
            <a:r>
              <a:rPr lang="ko-KR" altLang="en-US" sz="1200" dirty="0" smtClean="0"/>
              <a:t>주기 </a:t>
            </a:r>
            <a:r>
              <a:rPr lang="en-US" altLang="ko-KR" sz="1200" dirty="0" smtClean="0"/>
              <a:t>: </a:t>
            </a:r>
            <a:r>
              <a:rPr lang="ko-KR" altLang="en-US" sz="1200" dirty="0" err="1" smtClean="0"/>
              <a:t>일배치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1433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메인 실시간 인기 상품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7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65" y="1557338"/>
            <a:ext cx="5295900" cy="4572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직사각형 13"/>
          <p:cNvSpPr/>
          <p:nvPr/>
        </p:nvSpPr>
        <p:spPr>
          <a:xfrm>
            <a:off x="4169298" y="1696716"/>
            <a:ext cx="1322660" cy="1512168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5601072" y="1557338"/>
            <a:ext cx="4032448" cy="150833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실시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간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전체 조회 순위를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  <a:br>
              <a:rPr lang="en-US" altLang="ko-KR" sz="1200" dirty="0" smtClean="0">
                <a:solidFill>
                  <a:schemeClr val="tx1"/>
                </a:solidFill>
                <a:latin typeface="+mn-ea"/>
              </a:rPr>
            </a:b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실시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간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랭킹 변화도 알려준다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-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상품명은 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SAP </a:t>
            </a:r>
            <a:r>
              <a:rPr lang="ko-KR" altLang="en-US" sz="1200" dirty="0" err="1" smtClean="0">
                <a:solidFill>
                  <a:schemeClr val="tx1"/>
                </a:solidFill>
                <a:latin typeface="+mn-ea"/>
              </a:rPr>
              <a:t>대표명으로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 보여준다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601072" y="3066554"/>
            <a:ext cx="3856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조회순위 데이터 집계 주기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실시간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43820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74" y="1557338"/>
            <a:ext cx="5300663" cy="44386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메인 </a:t>
            </a:r>
            <a:r>
              <a:rPr kumimoji="1" lang="ko-KR" altLang="en-US" sz="1400" spc="-80" dirty="0" err="1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카테고리별</a:t>
            </a: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자주 구매한 상품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8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257869" y="4425436"/>
            <a:ext cx="3204834" cy="300254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제목 2"/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585520" y="1557338"/>
            <a:ext cx="4320480" cy="2088232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인기 상품은 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“</a:t>
            </a:r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자주 구매하는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상품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” </a:t>
            </a:r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임</a:t>
            </a:r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endParaRPr lang="en-US" altLang="ko-KR" sz="1200" b="1" dirty="0" smtClean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 smtClean="0">
                <a:solidFill>
                  <a:schemeClr val="tx1"/>
                </a:solidFill>
                <a:latin typeface="+mn-ea"/>
              </a:rPr>
              <a:t>통합고객번호까지 </a:t>
            </a:r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식별 가능한 고객</a:t>
            </a:r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해당 고객이 자주 조회 또는 구매하는 카테고리를 우선 노출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신규 방문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 err="1">
                <a:solidFill>
                  <a:schemeClr val="tx1"/>
                </a:solidFill>
                <a:latin typeface="+mn-ea"/>
              </a:rPr>
              <a:t>미존재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)</a:t>
            </a:r>
          </a:p>
          <a:p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1. </a:t>
            </a:r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디폴트 순서대로 노출 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3897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1"/>
            </p:custDataLst>
          </p:nvPr>
        </p:nvSpPr>
        <p:spPr>
          <a:xfrm>
            <a:off x="372766" y="1019466"/>
            <a:ext cx="2937698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marL="108000" indent="-342900" defTabSz="957263" eaLnBrk="0" fontAlgn="base" hangingPunct="0">
              <a:spcAft>
                <a:spcPct val="0"/>
              </a:spcAft>
              <a:buClr>
                <a:srgbClr val="006699"/>
              </a:buClr>
            </a:pPr>
            <a:r>
              <a:rPr kumimoji="1" lang="ko-KR" altLang="en-US" sz="1400" spc="-80" dirty="0" smtClean="0">
                <a:solidFill>
                  <a:schemeClr val="bg1">
                    <a:lumMod val="6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메인 상단 브랜드 영역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272480" y="1059896"/>
            <a:ext cx="0" cy="216024"/>
          </a:xfrm>
          <a:prstGeom prst="line">
            <a:avLst/>
          </a:prstGeom>
          <a:ln w="76200">
            <a:solidFill>
              <a:srgbClr val="4F8A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2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00472" y="476672"/>
            <a:ext cx="7560840" cy="51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3. </a:t>
            </a:r>
            <a:r>
              <a:rPr lang="en-US" altLang="ko-KR" sz="2000" spc="-150" dirty="0" err="1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SmartOffer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</a:t>
            </a:r>
            <a:r>
              <a:rPr lang="ko-KR" altLang="en-US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 추천 영역</a:t>
            </a:r>
            <a:r>
              <a:rPr lang="en-US" altLang="ko-KR" sz="2000" spc="-150" dirty="0">
                <a:solidFill>
                  <a:srgbClr val="19396B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아리따-돋움(OTF)-Medium"/>
              </a:rPr>
              <a:t>(PC - WEB)</a:t>
            </a:r>
            <a:endParaRPr lang="ko-KR" altLang="en-US" sz="2000" spc="-150" dirty="0">
              <a:solidFill>
                <a:srgbClr val="19396B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  <a:sym typeface="아리따-돋움(OTF)-Medium"/>
            </a:endParaRPr>
          </a:p>
        </p:txBody>
      </p:sp>
      <p:sp>
        <p:nvSpPr>
          <p:cNvPr id="9" name="슬라이드 번호 개체 틀 28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 bwMode="gray">
          <a:xfrm>
            <a:off x="4641678" y="6525344"/>
            <a:ext cx="622644" cy="188911"/>
          </a:xfrm>
          <a:prstGeom prst="rect">
            <a:avLst/>
          </a:prstGeom>
        </p:spPr>
        <p:txBody>
          <a:bodyPr/>
          <a:lstStyle>
            <a:lvl1pPr algn="ctr">
              <a:defRPr sz="1200"/>
            </a:lvl1pPr>
          </a:lstStyle>
          <a:p>
            <a:fld id="{33936384-6829-4736-91C5-B78CFB86700B}" type="slidenum">
              <a:rPr lang="ko-KR" altLang="en-US" smtClean="0">
                <a:solidFill>
                  <a:prstClr val="black">
                    <a:tint val="75000"/>
                  </a:prstClr>
                </a:solidFill>
                <a:latin typeface="아리따-돋움(OTF)-Medium"/>
                <a:ea typeface="아리따-돋움(OTF)-Medium"/>
                <a:sym typeface="아리따-돋움(OTF)-Medium"/>
              </a:rPr>
              <a:pPr/>
              <a:t>9</a:t>
            </a:fld>
            <a:endParaRPr lang="ko-KR" altLang="en-US" dirty="0">
              <a:solidFill>
                <a:prstClr val="black">
                  <a:tint val="75000"/>
                </a:prstClr>
              </a:solidFill>
              <a:latin typeface="아리따-돋움(OTF)-Medium"/>
              <a:ea typeface="아리따-돋움(OTF)-Medium"/>
              <a:sym typeface="아리따-돋움(OTF)-Medium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42" y="1551578"/>
            <a:ext cx="5256584" cy="37147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2870704" y="1623587"/>
            <a:ext cx="2607321" cy="2991494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601072" y="1551578"/>
            <a:ext cx="4032448" cy="3168352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통합고객번호까지 식별 가능한 고객</a:t>
            </a:r>
            <a:endParaRPr lang="en-US" altLang="ko-KR" sz="1200" b="1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개인이 가장 많이 구매 또는 조회한 브랜드 노출</a:t>
            </a:r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endParaRPr lang="en-US" altLang="ko-KR" sz="1200" dirty="0" smtClean="0">
              <a:solidFill>
                <a:schemeClr val="tx1"/>
              </a:solidFill>
              <a:latin typeface="+mn-ea"/>
            </a:endParaRP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방문 경험이 있는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현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Session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에서 가장 많이 조회한 브랜드를 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세팅한다</a:t>
            </a:r>
            <a:r>
              <a:rPr lang="en-US" altLang="ko-KR" sz="1200" dirty="0" smtClean="0">
                <a:solidFill>
                  <a:schemeClr val="tx1"/>
                </a:solidFill>
                <a:latin typeface="+mn-ea"/>
              </a:rPr>
              <a:t>.</a:t>
            </a:r>
          </a:p>
          <a:p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+mn-ea"/>
              </a:rPr>
              <a:t>신규 방문 고객</a:t>
            </a:r>
            <a:r>
              <a:rPr lang="en-US" altLang="ko-KR" sz="1200" b="1" dirty="0">
                <a:solidFill>
                  <a:schemeClr val="tx1"/>
                </a:solidFill>
                <a:latin typeface="+mn-ea"/>
              </a:rPr>
              <a:t>(PCID </a:t>
            </a:r>
            <a:r>
              <a:rPr lang="ko-KR" altLang="en-US" sz="1200" b="1" dirty="0" err="1" smtClean="0">
                <a:solidFill>
                  <a:schemeClr val="tx1"/>
                </a:solidFill>
                <a:latin typeface="+mn-ea"/>
              </a:rPr>
              <a:t>미존재</a:t>
            </a:r>
            <a:r>
              <a:rPr lang="en-US" altLang="ko-KR" sz="1200" b="1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r>
              <a:rPr lang="ko-KR" altLang="en-US" sz="1200" dirty="0" smtClean="0">
                <a:solidFill>
                  <a:schemeClr val="tx1"/>
                </a:solidFill>
                <a:latin typeface="+mn-ea"/>
              </a:rPr>
              <a:t>디폴트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4970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p4oQERKOEipL.jiWwDTQA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rdym.jL06xNi8r6dTG2A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6F1hRvbEqHFVzO3pfStQ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2882</TotalTime>
  <Words>2349</Words>
  <Application>Microsoft Office PowerPoint</Application>
  <PresentationFormat>A4 용지(210x297mm)</PresentationFormat>
  <Paragraphs>509</Paragraphs>
  <Slides>34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35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XP SP3 FINAL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snoopy</dc:creator>
  <cp:lastModifiedBy>Windows 사용자</cp:lastModifiedBy>
  <cp:revision>274</cp:revision>
  <cp:lastPrinted>2016-12-30T05:37:59Z</cp:lastPrinted>
  <dcterms:created xsi:type="dcterms:W3CDTF">2012-05-24T05:17:16Z</dcterms:created>
  <dcterms:modified xsi:type="dcterms:W3CDTF">2017-05-29T05:00:15Z</dcterms:modified>
</cp:coreProperties>
</file>

<file path=docProps/thumbnail.jpeg>
</file>